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2" r:id="rId3"/>
    <p:sldId id="260" r:id="rId4"/>
    <p:sldId id="302" r:id="rId5"/>
    <p:sldId id="337" r:id="rId6"/>
    <p:sldId id="259" r:id="rId7"/>
    <p:sldId id="275" r:id="rId8"/>
    <p:sldId id="258" r:id="rId9"/>
    <p:sldId id="280" r:id="rId10"/>
    <p:sldId id="266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9" r:id="rId19"/>
    <p:sldId id="297" r:id="rId20"/>
    <p:sldId id="298" r:id="rId21"/>
    <p:sldId id="263" r:id="rId22"/>
    <p:sldId id="304" r:id="rId23"/>
    <p:sldId id="303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273" r:id="rId33"/>
    <p:sldId id="313" r:id="rId34"/>
    <p:sldId id="314" r:id="rId35"/>
    <p:sldId id="315" r:id="rId36"/>
    <p:sldId id="326" r:id="rId37"/>
    <p:sldId id="325" r:id="rId38"/>
    <p:sldId id="316" r:id="rId39"/>
    <p:sldId id="319" r:id="rId40"/>
    <p:sldId id="317" r:id="rId41"/>
    <p:sldId id="320" r:id="rId42"/>
    <p:sldId id="321" r:id="rId43"/>
    <p:sldId id="318" r:id="rId44"/>
    <p:sldId id="322" r:id="rId45"/>
    <p:sldId id="323" r:id="rId46"/>
    <p:sldId id="331" r:id="rId47"/>
    <p:sldId id="332" r:id="rId48"/>
    <p:sldId id="333" r:id="rId49"/>
    <p:sldId id="324" r:id="rId50"/>
    <p:sldId id="334" r:id="rId51"/>
    <p:sldId id="335" r:id="rId52"/>
    <p:sldId id="327" r:id="rId53"/>
    <p:sldId id="328" r:id="rId54"/>
    <p:sldId id="329" r:id="rId55"/>
    <p:sldId id="330" r:id="rId56"/>
    <p:sldId id="269" r:id="rId57"/>
    <p:sldId id="336" r:id="rId58"/>
    <p:sldId id="268" r:id="rId59"/>
  </p:sldIdLst>
  <p:sldSz cx="12192000" cy="6858000"/>
  <p:notesSz cx="6858000" cy="9144000"/>
  <p:embeddedFontLst>
    <p:embeddedFont>
      <p:font typeface="Pretendard" panose="02000503000000020004" pitchFamily="50" charset="-127"/>
      <p:regular r:id="rId60"/>
      <p:bold r:id="rId61"/>
    </p:embeddedFont>
    <p:embeddedFont>
      <p:font typeface="Pretendard Black" panose="02000A03000000020004" pitchFamily="50" charset="-127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7D6"/>
    <a:srgbClr val="F9EAE7"/>
    <a:srgbClr val="D1CCC5"/>
    <a:srgbClr val="B2AA9F"/>
    <a:srgbClr val="A2978D"/>
    <a:srgbClr val="D7DBDC"/>
    <a:srgbClr val="91BAD0"/>
    <a:srgbClr val="6C9CC2"/>
    <a:srgbClr val="C6BBCA"/>
    <a:srgbClr val="7593B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8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14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8.png"/><Relationship Id="rId7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7.png"/><Relationship Id="rId7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10113666" cy="321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chemeClr val="bg1"/>
                </a:solidFill>
              </a:rPr>
              <a:t>BLUE SQUARE</a:t>
            </a:r>
          </a:p>
          <a:p>
            <a:r>
              <a:rPr lang="en-US" altLang="ko-KR" sz="8800" b="1" dirty="0" smtClean="0">
                <a:solidFill>
                  <a:schemeClr val="bg1"/>
                </a:solidFill>
              </a:rPr>
              <a:t>RENEWAL.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9024079" y="1409075"/>
            <a:ext cx="3157982" cy="4263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</a:t>
            </a:r>
            <a:r>
              <a:rPr lang="en-US" altLang="ko-KR" sz="2400" spc="600" dirty="0" smtClean="0">
                <a:solidFill>
                  <a:schemeClr val="bg1"/>
                </a:solidFill>
              </a:rPr>
              <a:t>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146592" y="3438435"/>
            <a:ext cx="3898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 smtClean="0">
                <a:solidFill>
                  <a:schemeClr val="bg1"/>
                </a:solidFill>
              </a:rPr>
              <a:t>UI </a:t>
            </a:r>
            <a:r>
              <a:rPr lang="ko-KR" altLang="en-US" sz="3600" b="1" spc="600" dirty="0" smtClean="0">
                <a:solidFill>
                  <a:schemeClr val="bg1"/>
                </a:solidFill>
              </a:rPr>
              <a:t>설계 </a:t>
            </a:r>
            <a:r>
              <a:rPr lang="ko-KR" altLang="en-US" sz="3600" b="1" spc="600" dirty="0">
                <a:solidFill>
                  <a:schemeClr val="bg1"/>
                </a:solidFill>
              </a:rPr>
              <a:t>및</a:t>
            </a:r>
            <a:r>
              <a:rPr lang="ko-KR" altLang="en-US" sz="3600" b="1" spc="600" dirty="0" smtClean="0">
                <a:solidFill>
                  <a:schemeClr val="bg1"/>
                </a:solidFill>
              </a:rPr>
              <a:t> 구현</a:t>
            </a:r>
            <a:r>
              <a:rPr lang="en-US" altLang="ko-KR" sz="3600" b="1" spc="600" dirty="0" smtClean="0">
                <a:solidFill>
                  <a:schemeClr val="bg1"/>
                </a:solidFill>
              </a:rPr>
              <a:t> 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및 구현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05D7BA-B564-54B6-0FE3-95945641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2305219"/>
            <a:ext cx="5420839" cy="36710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66682" y="1384194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와이어 프레임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30188" y="876996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메인 화면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19" y="1821587"/>
            <a:ext cx="2584875" cy="4233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8630742" y="13443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 페이지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6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및 구현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2730" y="1552466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40456" y="1552466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88" y="2188284"/>
            <a:ext cx="4323512" cy="28313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523" y="2188284"/>
            <a:ext cx="3084922" cy="3200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2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및 구현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3966" y="110767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공연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62656" y="1107678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공연 상세정보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100" y="1666875"/>
            <a:ext cx="3543754" cy="45590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83" y="1661473"/>
            <a:ext cx="3664063" cy="45644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373241" y="767550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공연 정보 화면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및 구현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3241" y="767550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공연 예매 화면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82" y="1817857"/>
            <a:ext cx="5514762" cy="3766179"/>
          </a:xfrm>
          <a:prstGeom prst="rect">
            <a:avLst/>
          </a:prstGeom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15" y="1907860"/>
            <a:ext cx="5530516" cy="3490836"/>
          </a:xfrm>
          <a:prstGeom prst="rect">
            <a:avLst/>
          </a:prstGeom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2790231" y="570253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예매 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00131" y="576956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예매 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188529" y="1502229"/>
            <a:ext cx="0" cy="4397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3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및 구현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65900" y="150817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티켓 예매 내역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82" y="2469862"/>
            <a:ext cx="5398777" cy="26527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602" y="2319677"/>
            <a:ext cx="5323125" cy="29530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951394" y="150817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예매 상세 정보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및 구현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90508" y="132350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 목록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92" y="2064838"/>
            <a:ext cx="5306959" cy="38868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259936" y="132350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 읽기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79" y="2064838"/>
            <a:ext cx="4461239" cy="3762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373241" y="767550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게시판 화면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및 구현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90508" y="132350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 수정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35941" y="1323509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댓글과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대댓글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84" y="2833688"/>
            <a:ext cx="5636758" cy="14254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6" y="1905113"/>
            <a:ext cx="4722378" cy="40384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73241" y="767550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게시판 화면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및 구현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9136" y="1201000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오시는 길 지도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585" y="1822676"/>
            <a:ext cx="6172200" cy="38004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305166" y="5856376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카카오 지도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및 구현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67307" y="13443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메뉴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30188" y="876996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관리자 화면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4906" y="1344300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공연 관리 상세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36" y="1992364"/>
            <a:ext cx="5167771" cy="17399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36" y="4605415"/>
            <a:ext cx="5167771" cy="14135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727" y="1992364"/>
            <a:ext cx="5049456" cy="41635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866692" y="4078193"/>
            <a:ext cx="103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공연 관리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232066" y="1310308"/>
            <a:ext cx="354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022014" y="1389247"/>
            <a:ext cx="25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 smtClean="0">
                <a:solidFill>
                  <a:schemeClr val="bg1"/>
                </a:solidFill>
              </a:rPr>
              <a:t>기획의도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198187" y="2057976"/>
            <a:ext cx="40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013999" y="2136915"/>
            <a:ext cx="25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 smtClean="0">
                <a:solidFill>
                  <a:schemeClr val="bg1"/>
                </a:solidFill>
              </a:rPr>
              <a:t>개발환경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201353" y="2805644"/>
            <a:ext cx="415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022014" y="2884583"/>
            <a:ext cx="25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 smtClean="0">
                <a:solidFill>
                  <a:schemeClr val="bg1"/>
                </a:solidFill>
              </a:rPr>
              <a:t>요구사항 정의서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190105" y="3553312"/>
            <a:ext cx="42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013999" y="3632251"/>
            <a:ext cx="25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>
                <a:solidFill>
                  <a:schemeClr val="bg1"/>
                </a:solidFill>
              </a:rPr>
              <a:t>UI </a:t>
            </a:r>
            <a:r>
              <a:rPr lang="ko-KR" altLang="en-US" spc="600" dirty="0" smtClean="0">
                <a:solidFill>
                  <a:schemeClr val="bg1"/>
                </a:solidFill>
              </a:rPr>
              <a:t>설계 및 구현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198120" y="4300980"/>
            <a:ext cx="42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022014" y="4379919"/>
            <a:ext cx="307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>
                <a:solidFill>
                  <a:schemeClr val="bg1"/>
                </a:solidFill>
              </a:rPr>
              <a:t>DATABASE </a:t>
            </a:r>
            <a:r>
              <a:rPr lang="ko-KR" altLang="en-US" spc="600" dirty="0" smtClean="0">
                <a:solidFill>
                  <a:schemeClr val="bg1"/>
                </a:solidFill>
              </a:rPr>
              <a:t>설계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208710" y="5048648"/>
            <a:ext cx="42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032604" y="5127585"/>
            <a:ext cx="25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 err="1" smtClean="0">
                <a:solidFill>
                  <a:schemeClr val="bg1"/>
                </a:solidFill>
              </a:rPr>
              <a:t>기술상세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208710" y="5717379"/>
            <a:ext cx="422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7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032604" y="5796316"/>
            <a:ext cx="25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600" dirty="0" smtClean="0">
                <a:solidFill>
                  <a:schemeClr val="bg1"/>
                </a:solidFill>
              </a:rPr>
              <a:t>기능 테스트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 및 구현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3626" y="1420023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공연 수정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30188" y="876996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관리자 화면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24410" y="136337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공연  등록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060" y="2188306"/>
            <a:ext cx="5044255" cy="29062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5" y="2188306"/>
            <a:ext cx="5710518" cy="2971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2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</a:t>
            </a:r>
            <a:r>
              <a:rPr lang="en-US" altLang="ko-KR" sz="2400" spc="600" dirty="0" smtClean="0">
                <a:solidFill>
                  <a:schemeClr val="bg1"/>
                </a:solidFill>
              </a:rPr>
              <a:t>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3892512" y="3285075"/>
            <a:ext cx="440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 smtClean="0">
                <a:solidFill>
                  <a:schemeClr val="bg1"/>
                </a:solidFill>
              </a:rPr>
              <a:t>DATABASE </a:t>
            </a:r>
            <a:r>
              <a:rPr lang="ko-KR" altLang="en-US" sz="3600" b="1" spc="600" dirty="0" smtClean="0">
                <a:solidFill>
                  <a:schemeClr val="bg1"/>
                </a:solidFill>
              </a:rPr>
              <a:t>설계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0184" y="832557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전체 테이블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19017948-7339-7A33-5C79-CE60DFEDE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131333"/>
              </p:ext>
            </p:extLst>
          </p:nvPr>
        </p:nvGraphicFramePr>
        <p:xfrm>
          <a:off x="920925" y="1681843"/>
          <a:ext cx="10568569" cy="4270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76813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4537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662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테이블명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테이블 설명</a:t>
                      </a:r>
                      <a:endParaRPr lang="ko-KR" altLang="en-US" sz="20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BLUE_USER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회원 정보 테이블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2356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게시판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BOARD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공연후기</a:t>
                      </a:r>
                      <a:r>
                        <a:rPr lang="ko-KR" altLang="en-US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 테이블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235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NOTICE_BOARD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공지사항 테이블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802406"/>
                  </a:ext>
                </a:extLst>
              </a:tr>
              <a:tr h="235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COMMENTS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댓글 테이블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482168"/>
                  </a:ext>
                </a:extLst>
              </a:tr>
              <a:tr h="23560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공연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PERFORMANCE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공연 정보 테이블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235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PERFORMANCE_IMG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공연 이미지 테이블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812130"/>
                  </a:ext>
                </a:extLst>
              </a:tr>
              <a:tr h="235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PERFORMANCE_SCHEDULE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공연 일정 테이블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331270"/>
                  </a:ext>
                </a:extLst>
              </a:tr>
              <a:tr h="706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티켓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TICKETING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예매 정보 테이블</a:t>
                      </a:r>
                      <a:endParaRPr lang="ko-KR" altLang="en-US" sz="1800" dirty="0">
                        <a:solidFill>
                          <a:schemeClr val="accent3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05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1" y="881742"/>
            <a:ext cx="7009828" cy="55463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8160" y="881741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1"/>
                </a:solidFill>
              </a:rPr>
              <a:t>ERD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7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5930" y="1100773"/>
            <a:ext cx="2073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테이블 상세 설계서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1" y="2649162"/>
            <a:ext cx="9545382" cy="21148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110" y="1547584"/>
            <a:ext cx="145264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BLUE_USER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78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5930" y="1100773"/>
            <a:ext cx="2073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테이블 상세 설계서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1042" y="1547584"/>
            <a:ext cx="97815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1" y="2525990"/>
            <a:ext cx="954538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5930" y="1100773"/>
            <a:ext cx="2073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테이블 상세 설계서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4846" y="1547584"/>
            <a:ext cx="193354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NOTICE_BOARD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2" y="2525991"/>
            <a:ext cx="9526329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3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5930" y="1100773"/>
            <a:ext cx="2073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테이블 상세 설계서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3453" y="1547584"/>
            <a:ext cx="152638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COMMENTS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1" y="2516479"/>
            <a:ext cx="9545382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5930" y="1100773"/>
            <a:ext cx="2073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테이블 상세 설계서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3834" y="1547584"/>
            <a:ext cx="189507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PERFORMANCE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0" y="2516481"/>
            <a:ext cx="9545382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5930" y="1100773"/>
            <a:ext cx="2073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테이블 상세 설계서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2570" y="1547584"/>
            <a:ext cx="243368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PERFORMANCE_IMG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0" y="2758715"/>
            <a:ext cx="954538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777373" y="3438435"/>
            <a:ext cx="263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기 획 의 도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5930" y="1100773"/>
            <a:ext cx="2073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테이블 상세 설계서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8037" y="1547584"/>
            <a:ext cx="320312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PERFORMANCE_SCHEDULE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19" y="2935638"/>
            <a:ext cx="9545382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</a:t>
            </a:r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설계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5930" y="1100773"/>
            <a:ext cx="2073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테이블 상세 설계서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2440" y="1547584"/>
            <a:ext cx="139172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TICKETING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13" y="2562773"/>
            <a:ext cx="954538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9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58458" y="2823410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6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960116" y="3438435"/>
            <a:ext cx="2271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기술 상세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651" y="2150123"/>
            <a:ext cx="3084922" cy="3200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Google Shape;56;p13"/>
          <p:cNvSpPr txBox="1"/>
          <p:nvPr/>
        </p:nvSpPr>
        <p:spPr>
          <a:xfrm>
            <a:off x="2679909" y="1550461"/>
            <a:ext cx="15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가입하기 버튼 클릭 시</a:t>
            </a:r>
            <a:endParaRPr sz="1000" dirty="0"/>
          </a:p>
        </p:txBody>
      </p:sp>
      <p:sp>
        <p:nvSpPr>
          <p:cNvPr id="12" name="Google Shape;70;p13"/>
          <p:cNvSpPr txBox="1"/>
          <p:nvPr/>
        </p:nvSpPr>
        <p:spPr>
          <a:xfrm>
            <a:off x="2141112" y="5909147"/>
            <a:ext cx="230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회원가입 성공 시 메인 페이지로 이동</a:t>
            </a:r>
            <a:endParaRPr sz="1000" dirty="0"/>
          </a:p>
        </p:txBody>
      </p:sp>
      <p:cxnSp>
        <p:nvCxnSpPr>
          <p:cNvPr id="13" name="Google Shape;71;p13"/>
          <p:cNvCxnSpPr/>
          <p:nvPr/>
        </p:nvCxnSpPr>
        <p:spPr>
          <a:xfrm>
            <a:off x="3288654" y="5350523"/>
            <a:ext cx="0" cy="5626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56;p13"/>
          <p:cNvSpPr txBox="1"/>
          <p:nvPr/>
        </p:nvSpPr>
        <p:spPr>
          <a:xfrm>
            <a:off x="2917471" y="1805495"/>
            <a:ext cx="152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/>
              <a:t> </a:t>
            </a:r>
            <a:r>
              <a:rPr lang="en-US" sz="1000" dirty="0" err="1" smtClean="0"/>
              <a:t>sign.jsp</a:t>
            </a:r>
            <a:endParaRPr sz="1000" dirty="0"/>
          </a:p>
        </p:txBody>
      </p:sp>
      <p:pic>
        <p:nvPicPr>
          <p:cNvPr id="15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680" y="1387811"/>
            <a:ext cx="4218681" cy="214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1127" y="3791339"/>
            <a:ext cx="3981785" cy="62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2767" y="4695435"/>
            <a:ext cx="4402814" cy="92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4834" y="5895454"/>
            <a:ext cx="4218680" cy="711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63;p13"/>
          <p:cNvCxnSpPr/>
          <p:nvPr/>
        </p:nvCxnSpPr>
        <p:spPr>
          <a:xfrm>
            <a:off x="9202273" y="3523367"/>
            <a:ext cx="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64;p13"/>
          <p:cNvSpPr txBox="1"/>
          <p:nvPr/>
        </p:nvSpPr>
        <p:spPr>
          <a:xfrm>
            <a:off x="8058425" y="3511067"/>
            <a:ext cx="107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UserServiceImpl</a:t>
            </a:r>
            <a:endParaRPr sz="900" dirty="0"/>
          </a:p>
        </p:txBody>
      </p:sp>
      <p:sp>
        <p:nvSpPr>
          <p:cNvPr id="21" name="Google Shape;65;p13"/>
          <p:cNvSpPr txBox="1"/>
          <p:nvPr/>
        </p:nvSpPr>
        <p:spPr>
          <a:xfrm>
            <a:off x="8025690" y="4436195"/>
            <a:ext cx="11406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UserDAOImpl</a:t>
            </a:r>
            <a:endParaRPr sz="900" dirty="0"/>
          </a:p>
        </p:txBody>
      </p:sp>
      <p:sp>
        <p:nvSpPr>
          <p:cNvPr id="22" name="Google Shape;66;p13"/>
          <p:cNvSpPr txBox="1"/>
          <p:nvPr/>
        </p:nvSpPr>
        <p:spPr>
          <a:xfrm>
            <a:off x="7956840" y="1126213"/>
            <a:ext cx="1278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SignController</a:t>
            </a:r>
            <a:endParaRPr sz="900" dirty="0"/>
          </a:p>
        </p:txBody>
      </p:sp>
      <p:sp>
        <p:nvSpPr>
          <p:cNvPr id="23" name="Google Shape;67;p13"/>
          <p:cNvSpPr txBox="1"/>
          <p:nvPr/>
        </p:nvSpPr>
        <p:spPr>
          <a:xfrm>
            <a:off x="7914840" y="5604226"/>
            <a:ext cx="136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userMapper</a:t>
            </a:r>
            <a:endParaRPr sz="900" dirty="0"/>
          </a:p>
        </p:txBody>
      </p:sp>
      <p:cxnSp>
        <p:nvCxnSpPr>
          <p:cNvPr id="24" name="Google Shape;68;p13"/>
          <p:cNvCxnSpPr/>
          <p:nvPr/>
        </p:nvCxnSpPr>
        <p:spPr>
          <a:xfrm>
            <a:off x="9103997" y="4375227"/>
            <a:ext cx="0" cy="2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69;p13"/>
          <p:cNvCxnSpPr/>
          <p:nvPr/>
        </p:nvCxnSpPr>
        <p:spPr>
          <a:xfrm>
            <a:off x="9103997" y="5631851"/>
            <a:ext cx="0" cy="1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59;p13"/>
          <p:cNvCxnSpPr/>
          <p:nvPr/>
        </p:nvCxnSpPr>
        <p:spPr>
          <a:xfrm>
            <a:off x="5529275" y="2665623"/>
            <a:ext cx="61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5577157" y="888501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회원 가입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0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81255" y="888501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중복 검사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8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105" y="1223991"/>
            <a:ext cx="3677945" cy="222495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79;p14"/>
          <p:cNvSpPr txBox="1"/>
          <p:nvPr/>
        </p:nvSpPr>
        <p:spPr>
          <a:xfrm>
            <a:off x="1962310" y="3448947"/>
            <a:ext cx="229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ajax 기법을 사용하여 중복 검사 실행</a:t>
            </a:r>
            <a:endParaRPr sz="1000" dirty="0"/>
          </a:p>
        </p:txBody>
      </p:sp>
      <p:pic>
        <p:nvPicPr>
          <p:cNvPr id="3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5142" y="1609229"/>
            <a:ext cx="4295628" cy="103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6746" y="3167115"/>
            <a:ext cx="4495775" cy="79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7343" y="4481910"/>
            <a:ext cx="4147153" cy="659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84" y="5653496"/>
            <a:ext cx="3198100" cy="98594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84;p14"/>
          <p:cNvSpPr txBox="1"/>
          <p:nvPr/>
        </p:nvSpPr>
        <p:spPr>
          <a:xfrm>
            <a:off x="8440108" y="2747887"/>
            <a:ext cx="1071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UserServiceImpl</a:t>
            </a:r>
            <a:endParaRPr sz="900" dirty="0"/>
          </a:p>
        </p:txBody>
      </p:sp>
      <p:sp>
        <p:nvSpPr>
          <p:cNvPr id="35" name="Google Shape;85;p14"/>
          <p:cNvSpPr txBox="1"/>
          <p:nvPr/>
        </p:nvSpPr>
        <p:spPr>
          <a:xfrm>
            <a:off x="8371108" y="4178610"/>
            <a:ext cx="1140600" cy="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UserDAOImpl</a:t>
            </a:r>
            <a:endParaRPr sz="900" dirty="0"/>
          </a:p>
        </p:txBody>
      </p:sp>
      <p:sp>
        <p:nvSpPr>
          <p:cNvPr id="36" name="Google Shape;87;p14"/>
          <p:cNvSpPr txBox="1"/>
          <p:nvPr/>
        </p:nvSpPr>
        <p:spPr>
          <a:xfrm>
            <a:off x="8287108" y="5314796"/>
            <a:ext cx="136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userMapper</a:t>
            </a:r>
            <a:endParaRPr sz="900" dirty="0"/>
          </a:p>
        </p:txBody>
      </p:sp>
      <p:cxnSp>
        <p:nvCxnSpPr>
          <p:cNvPr id="37" name="Google Shape;88;p14"/>
          <p:cNvCxnSpPr/>
          <p:nvPr/>
        </p:nvCxnSpPr>
        <p:spPr>
          <a:xfrm>
            <a:off x="5626220" y="1904836"/>
            <a:ext cx="10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89;p14"/>
          <p:cNvCxnSpPr/>
          <p:nvPr/>
        </p:nvCxnSpPr>
        <p:spPr>
          <a:xfrm>
            <a:off x="9532824" y="2819123"/>
            <a:ext cx="0" cy="2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90;p14"/>
          <p:cNvCxnSpPr/>
          <p:nvPr/>
        </p:nvCxnSpPr>
        <p:spPr>
          <a:xfrm>
            <a:off x="9645495" y="4099836"/>
            <a:ext cx="0" cy="3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91;p14"/>
          <p:cNvCxnSpPr/>
          <p:nvPr/>
        </p:nvCxnSpPr>
        <p:spPr>
          <a:xfrm>
            <a:off x="9852745" y="5149288"/>
            <a:ext cx="0" cy="3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92;p14"/>
          <p:cNvCxnSpPr>
            <a:stCxn id="36" idx="1"/>
          </p:cNvCxnSpPr>
          <p:nvPr/>
        </p:nvCxnSpPr>
        <p:spPr>
          <a:xfrm rot="10800000">
            <a:off x="8287108" y="5225846"/>
            <a:ext cx="0" cy="25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93;p14"/>
          <p:cNvCxnSpPr/>
          <p:nvPr/>
        </p:nvCxnSpPr>
        <p:spPr>
          <a:xfrm flipV="1">
            <a:off x="8371108" y="4079160"/>
            <a:ext cx="0" cy="3673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94;p14"/>
          <p:cNvCxnSpPr/>
          <p:nvPr/>
        </p:nvCxnSpPr>
        <p:spPr>
          <a:xfrm flipV="1">
            <a:off x="8440108" y="2739637"/>
            <a:ext cx="0" cy="3313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" name="Google Shape;95;p14"/>
          <p:cNvCxnSpPr/>
          <p:nvPr/>
        </p:nvCxnSpPr>
        <p:spPr>
          <a:xfrm rot="10800000">
            <a:off x="5718170" y="2157411"/>
            <a:ext cx="104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98;p14"/>
          <p:cNvCxnSpPr/>
          <p:nvPr/>
        </p:nvCxnSpPr>
        <p:spPr>
          <a:xfrm flipH="1">
            <a:off x="2141722" y="3819878"/>
            <a:ext cx="525240" cy="1687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99;p14"/>
          <p:cNvSpPr txBox="1"/>
          <p:nvPr/>
        </p:nvSpPr>
        <p:spPr>
          <a:xfrm>
            <a:off x="820042" y="4085223"/>
            <a:ext cx="1584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중복된 아이디가 있을 경우</a:t>
            </a:r>
            <a:endParaRPr sz="900" dirty="0"/>
          </a:p>
        </p:txBody>
      </p:sp>
      <p:sp>
        <p:nvSpPr>
          <p:cNvPr id="49" name="Google Shape;100;p14"/>
          <p:cNvSpPr txBox="1"/>
          <p:nvPr/>
        </p:nvSpPr>
        <p:spPr>
          <a:xfrm>
            <a:off x="4128558" y="4113257"/>
            <a:ext cx="13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중복되지 않을 경우</a:t>
            </a:r>
            <a:endParaRPr sz="900" dirty="0"/>
          </a:p>
        </p:txBody>
      </p:sp>
      <p:sp>
        <p:nvSpPr>
          <p:cNvPr id="50" name="Google Shape;86;p14"/>
          <p:cNvSpPr txBox="1"/>
          <p:nvPr/>
        </p:nvSpPr>
        <p:spPr>
          <a:xfrm>
            <a:off x="8371108" y="1250729"/>
            <a:ext cx="1278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SignController</a:t>
            </a:r>
            <a:endParaRPr sz="900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120760" y="4262835"/>
            <a:ext cx="0" cy="2280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oogle Shape;98;p14"/>
          <p:cNvCxnSpPr/>
          <p:nvPr/>
        </p:nvCxnSpPr>
        <p:spPr>
          <a:xfrm>
            <a:off x="3456992" y="3819878"/>
            <a:ext cx="519645" cy="1971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9" y="4408323"/>
            <a:ext cx="2152764" cy="2020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68" y="4382368"/>
            <a:ext cx="2094302" cy="2099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679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8915" y="888651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로그인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52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871" y="2076154"/>
            <a:ext cx="2418300" cy="120245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3" name="Google Shape;107;p15"/>
          <p:cNvSpPr txBox="1"/>
          <p:nvPr/>
        </p:nvSpPr>
        <p:spPr>
          <a:xfrm>
            <a:off x="2402709" y="1984317"/>
            <a:ext cx="78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login.jsp</a:t>
            </a:r>
            <a:endParaRPr sz="900"/>
          </a:p>
        </p:txBody>
      </p:sp>
      <p:sp>
        <p:nvSpPr>
          <p:cNvPr id="54" name="Google Shape;108;p15"/>
          <p:cNvSpPr txBox="1"/>
          <p:nvPr/>
        </p:nvSpPr>
        <p:spPr>
          <a:xfrm>
            <a:off x="6237695" y="1561198"/>
            <a:ext cx="1002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LoginController</a:t>
            </a:r>
            <a:endParaRPr sz="900" dirty="0"/>
          </a:p>
        </p:txBody>
      </p:sp>
      <p:cxnSp>
        <p:nvCxnSpPr>
          <p:cNvPr id="55" name="Google Shape;109;p15"/>
          <p:cNvCxnSpPr/>
          <p:nvPr/>
        </p:nvCxnSpPr>
        <p:spPr>
          <a:xfrm rot="10800000" flipH="1">
            <a:off x="3953796" y="2616266"/>
            <a:ext cx="2859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6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715" y="1851714"/>
            <a:ext cx="3884274" cy="221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111;p15"/>
          <p:cNvSpPr txBox="1"/>
          <p:nvPr/>
        </p:nvSpPr>
        <p:spPr>
          <a:xfrm>
            <a:off x="8942832" y="1984317"/>
            <a:ext cx="253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로그인 성공 시 세션 객체에 id값을 저장 하고,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로그인 페이지로 가기 직전 페이지로 이동</a:t>
            </a:r>
            <a:endParaRPr sz="900"/>
          </a:p>
        </p:txBody>
      </p:sp>
      <p:pic>
        <p:nvPicPr>
          <p:cNvPr id="58" name="Google Shape;11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715" y="4461192"/>
            <a:ext cx="3724561" cy="56256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13;p15"/>
          <p:cNvSpPr txBox="1"/>
          <p:nvPr/>
        </p:nvSpPr>
        <p:spPr>
          <a:xfrm>
            <a:off x="5655366" y="4188755"/>
            <a:ext cx="1865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UserServiceImpl</a:t>
            </a:r>
            <a:endParaRPr sz="1300" dirty="0"/>
          </a:p>
        </p:txBody>
      </p:sp>
      <p:pic>
        <p:nvPicPr>
          <p:cNvPr id="60" name="Google Shape;11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715" y="5399086"/>
            <a:ext cx="4055120" cy="112917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115;p15"/>
          <p:cNvSpPr txBox="1"/>
          <p:nvPr/>
        </p:nvSpPr>
        <p:spPr>
          <a:xfrm>
            <a:off x="6154974" y="5145099"/>
            <a:ext cx="104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UserDAOImpl</a:t>
            </a:r>
            <a:endParaRPr sz="1300" dirty="0"/>
          </a:p>
        </p:txBody>
      </p:sp>
      <p:pic>
        <p:nvPicPr>
          <p:cNvPr id="62" name="Google Shape;11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3902" y="5422136"/>
            <a:ext cx="3377759" cy="70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117;p15"/>
          <p:cNvCxnSpPr/>
          <p:nvPr/>
        </p:nvCxnSpPr>
        <p:spPr>
          <a:xfrm>
            <a:off x="7203334" y="4145833"/>
            <a:ext cx="14700" cy="43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18;p15"/>
          <p:cNvCxnSpPr/>
          <p:nvPr/>
        </p:nvCxnSpPr>
        <p:spPr>
          <a:xfrm>
            <a:off x="7197792" y="5023616"/>
            <a:ext cx="0" cy="3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19;p15"/>
          <p:cNvCxnSpPr>
            <a:endCxn id="57" idx="1"/>
          </p:cNvCxnSpPr>
          <p:nvPr/>
        </p:nvCxnSpPr>
        <p:spPr>
          <a:xfrm>
            <a:off x="8636532" y="2215167"/>
            <a:ext cx="30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" name="Google Shape;121;p15"/>
          <p:cNvSpPr txBox="1"/>
          <p:nvPr/>
        </p:nvSpPr>
        <p:spPr>
          <a:xfrm>
            <a:off x="8931835" y="3117054"/>
            <a:ext cx="2418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로그인 실패(일치하는 정보가 없을 경우)</a:t>
            </a:r>
            <a:endParaRPr sz="900" dirty="0"/>
          </a:p>
        </p:txBody>
      </p:sp>
      <p:cxnSp>
        <p:nvCxnSpPr>
          <p:cNvPr id="68" name="Google Shape;122;p15"/>
          <p:cNvCxnSpPr>
            <a:endCxn id="67" idx="1"/>
          </p:cNvCxnSpPr>
          <p:nvPr/>
        </p:nvCxnSpPr>
        <p:spPr>
          <a:xfrm>
            <a:off x="8640835" y="3278604"/>
            <a:ext cx="29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123;p15"/>
          <p:cNvCxnSpPr/>
          <p:nvPr/>
        </p:nvCxnSpPr>
        <p:spPr>
          <a:xfrm rot="10800000">
            <a:off x="6030374" y="5042215"/>
            <a:ext cx="0" cy="3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124;p15"/>
          <p:cNvCxnSpPr/>
          <p:nvPr/>
        </p:nvCxnSpPr>
        <p:spPr>
          <a:xfrm rot="10800000">
            <a:off x="6030373" y="4085862"/>
            <a:ext cx="0" cy="45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125;p15"/>
          <p:cNvCxnSpPr/>
          <p:nvPr/>
        </p:nvCxnSpPr>
        <p:spPr>
          <a:xfrm rot="10800000">
            <a:off x="4423015" y="5914354"/>
            <a:ext cx="32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126;p15"/>
          <p:cNvCxnSpPr/>
          <p:nvPr/>
        </p:nvCxnSpPr>
        <p:spPr>
          <a:xfrm>
            <a:off x="4461240" y="5539329"/>
            <a:ext cx="25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" name="Google Shape;115;p15"/>
          <p:cNvSpPr txBox="1"/>
          <p:nvPr/>
        </p:nvSpPr>
        <p:spPr>
          <a:xfrm>
            <a:off x="2048531" y="5145064"/>
            <a:ext cx="1048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 smtClean="0">
                <a:solidFill>
                  <a:schemeClr val="dk1"/>
                </a:solidFill>
              </a:rPr>
              <a:t>userMapper</a:t>
            </a:r>
            <a:endParaRPr sz="13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8342" y="3494888"/>
            <a:ext cx="2554045" cy="15908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377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32835" y="885806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전체 공연 조회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509" y="5678260"/>
            <a:ext cx="3771082" cy="6082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Google Shape;115;p15"/>
          <p:cNvSpPr txBox="1"/>
          <p:nvPr/>
        </p:nvSpPr>
        <p:spPr>
          <a:xfrm>
            <a:off x="8507800" y="5355125"/>
            <a:ext cx="1048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 smtClean="0">
                <a:solidFill>
                  <a:schemeClr val="dk1"/>
                </a:solidFill>
              </a:rPr>
              <a:t>mainMapper</a:t>
            </a:r>
            <a:endParaRPr sz="13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509" y="4362808"/>
            <a:ext cx="3670899" cy="7681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608" y="2989998"/>
            <a:ext cx="3733800" cy="9810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784" y="1522938"/>
            <a:ext cx="3586037" cy="9666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5" name="Google Shape;115;p15"/>
          <p:cNvSpPr txBox="1"/>
          <p:nvPr/>
        </p:nvSpPr>
        <p:spPr>
          <a:xfrm>
            <a:off x="8507800" y="4005373"/>
            <a:ext cx="1048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 smtClean="0">
                <a:solidFill>
                  <a:schemeClr val="dk1"/>
                </a:solidFill>
              </a:rPr>
              <a:t>MainDaoImpl</a:t>
            </a:r>
            <a:endParaRPr sz="1300" dirty="0"/>
          </a:p>
        </p:txBody>
      </p:sp>
      <p:sp>
        <p:nvSpPr>
          <p:cNvPr id="36" name="Google Shape;115;p15"/>
          <p:cNvSpPr txBox="1"/>
          <p:nvPr/>
        </p:nvSpPr>
        <p:spPr>
          <a:xfrm>
            <a:off x="8426258" y="2604269"/>
            <a:ext cx="1048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 smtClean="0">
                <a:solidFill>
                  <a:schemeClr val="dk1"/>
                </a:solidFill>
              </a:rPr>
              <a:t>MainServiceImpl</a:t>
            </a:r>
            <a:endParaRPr sz="1300" dirty="0"/>
          </a:p>
        </p:txBody>
      </p:sp>
      <p:sp>
        <p:nvSpPr>
          <p:cNvPr id="37" name="Google Shape;115;p15"/>
          <p:cNvSpPr txBox="1"/>
          <p:nvPr/>
        </p:nvSpPr>
        <p:spPr>
          <a:xfrm>
            <a:off x="8426258" y="1085861"/>
            <a:ext cx="140342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 smtClean="0">
                <a:solidFill>
                  <a:schemeClr val="dk1"/>
                </a:solidFill>
              </a:rPr>
              <a:t>PerformController</a:t>
            </a:r>
            <a:endParaRPr sz="13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rcRect l="-454" t="9834" r="454" b="-9834"/>
          <a:stretch/>
        </p:blipFill>
        <p:spPr>
          <a:xfrm>
            <a:off x="1176688" y="1401877"/>
            <a:ext cx="4124775" cy="51383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4" name="직선 화살표 연결선 13"/>
          <p:cNvCxnSpPr/>
          <p:nvPr/>
        </p:nvCxnSpPr>
        <p:spPr>
          <a:xfrm flipH="1" flipV="1">
            <a:off x="5541541" y="1920240"/>
            <a:ext cx="141316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171411" y="2604269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8171411" y="4005372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8171411" y="5194027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10108276" y="2604269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10086108" y="4005372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10086108" y="5193557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98;p20"/>
          <p:cNvSpPr txBox="1"/>
          <p:nvPr/>
        </p:nvSpPr>
        <p:spPr>
          <a:xfrm>
            <a:off x="2858687" y="1078777"/>
            <a:ext cx="72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결과 </a:t>
            </a:r>
            <a:r>
              <a:rPr lang="ko" sz="900" dirty="0" smtClean="0"/>
              <a:t>화면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142825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32835" y="888501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공연 상세 정보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0" name="Google Shape;115;p15"/>
          <p:cNvSpPr txBox="1"/>
          <p:nvPr/>
        </p:nvSpPr>
        <p:spPr>
          <a:xfrm>
            <a:off x="8642120" y="5662400"/>
            <a:ext cx="1048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 smtClean="0">
                <a:solidFill>
                  <a:schemeClr val="dk1"/>
                </a:solidFill>
              </a:rPr>
              <a:t>mainMapper</a:t>
            </a:r>
            <a:endParaRPr sz="1300" dirty="0"/>
          </a:p>
        </p:txBody>
      </p:sp>
      <p:sp>
        <p:nvSpPr>
          <p:cNvPr id="35" name="Google Shape;115;p15"/>
          <p:cNvSpPr txBox="1"/>
          <p:nvPr/>
        </p:nvSpPr>
        <p:spPr>
          <a:xfrm>
            <a:off x="8545409" y="4494177"/>
            <a:ext cx="1048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 smtClean="0">
                <a:solidFill>
                  <a:schemeClr val="dk1"/>
                </a:solidFill>
              </a:rPr>
              <a:t>MainDaoImpl</a:t>
            </a:r>
            <a:endParaRPr sz="1300" dirty="0"/>
          </a:p>
        </p:txBody>
      </p:sp>
      <p:sp>
        <p:nvSpPr>
          <p:cNvPr id="36" name="Google Shape;115;p15"/>
          <p:cNvSpPr txBox="1"/>
          <p:nvPr/>
        </p:nvSpPr>
        <p:spPr>
          <a:xfrm>
            <a:off x="8545409" y="3168077"/>
            <a:ext cx="1048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 smtClean="0">
                <a:solidFill>
                  <a:schemeClr val="dk1"/>
                </a:solidFill>
              </a:rPr>
              <a:t>MainServiceImpl</a:t>
            </a:r>
            <a:endParaRPr sz="1300" dirty="0"/>
          </a:p>
        </p:txBody>
      </p:sp>
      <p:sp>
        <p:nvSpPr>
          <p:cNvPr id="37" name="Google Shape;115;p15"/>
          <p:cNvSpPr txBox="1"/>
          <p:nvPr/>
        </p:nvSpPr>
        <p:spPr>
          <a:xfrm>
            <a:off x="8426257" y="965476"/>
            <a:ext cx="140342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 smtClean="0">
                <a:solidFill>
                  <a:schemeClr val="dk1"/>
                </a:solidFill>
              </a:rPr>
              <a:t>PerformController</a:t>
            </a:r>
            <a:endParaRPr sz="13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41541" y="1920240"/>
            <a:ext cx="1413164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171410" y="3037965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8209021" y="4312648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8209021" y="5501303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10108275" y="3037965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10123718" y="4312648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10123718" y="5500833"/>
            <a:ext cx="0" cy="32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/>
          <a:srcRect t="7954"/>
          <a:stretch/>
        </p:blipFill>
        <p:spPr>
          <a:xfrm>
            <a:off x="1159963" y="1522938"/>
            <a:ext cx="3851770" cy="45611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829" y="1258840"/>
            <a:ext cx="2892234" cy="16527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829" y="3588830"/>
            <a:ext cx="2978281" cy="6112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933" y="4909434"/>
            <a:ext cx="2763453" cy="479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0804" y="6008212"/>
            <a:ext cx="3435495" cy="5354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5" name="Google Shape;198;p20"/>
          <p:cNvSpPr txBox="1"/>
          <p:nvPr/>
        </p:nvSpPr>
        <p:spPr>
          <a:xfrm>
            <a:off x="2720898" y="1127061"/>
            <a:ext cx="72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결과 </a:t>
            </a:r>
            <a:r>
              <a:rPr lang="ko" sz="900" dirty="0" smtClean="0"/>
              <a:t>화면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20986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8879"/>
          <a:stretch/>
        </p:blipFill>
        <p:spPr>
          <a:xfrm>
            <a:off x="1135679" y="1477736"/>
            <a:ext cx="9893729" cy="5065939"/>
          </a:xfrm>
          <a:prstGeom prst="rect">
            <a:avLst/>
          </a:prstGeom>
          <a:ln>
            <a:noFill/>
          </a:ln>
        </p:spPr>
      </p:pic>
      <p:sp>
        <p:nvSpPr>
          <p:cNvPr id="9" name="Google Shape;133;p16"/>
          <p:cNvSpPr txBox="1"/>
          <p:nvPr/>
        </p:nvSpPr>
        <p:spPr>
          <a:xfrm>
            <a:off x="2406512" y="3409151"/>
            <a:ext cx="153909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진행중인 공연의 목록</a:t>
            </a:r>
            <a:endParaRPr sz="1200" dirty="0"/>
          </a:p>
        </p:txBody>
      </p:sp>
      <p:sp>
        <p:nvSpPr>
          <p:cNvPr id="10" name="Google Shape;134;p16"/>
          <p:cNvSpPr txBox="1"/>
          <p:nvPr/>
        </p:nvSpPr>
        <p:spPr>
          <a:xfrm>
            <a:off x="2345863" y="4134174"/>
            <a:ext cx="165224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원하는 공연을 클릭하면</a:t>
            </a:r>
            <a:endParaRPr sz="1200" dirty="0"/>
          </a:p>
        </p:txBody>
      </p:sp>
      <p:cxnSp>
        <p:nvCxnSpPr>
          <p:cNvPr id="11" name="Google Shape;135;p16"/>
          <p:cNvCxnSpPr/>
          <p:nvPr/>
        </p:nvCxnSpPr>
        <p:spPr>
          <a:xfrm>
            <a:off x="4220933" y="4295725"/>
            <a:ext cx="88678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36;p16"/>
          <p:cNvSpPr txBox="1"/>
          <p:nvPr/>
        </p:nvSpPr>
        <p:spPr>
          <a:xfrm>
            <a:off x="5219499" y="4111074"/>
            <a:ext cx="179129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해당 공연의 일정 목록 표시</a:t>
            </a:r>
            <a:endParaRPr sz="1200" dirty="0"/>
          </a:p>
        </p:txBody>
      </p:sp>
      <p:sp>
        <p:nvSpPr>
          <p:cNvPr id="13" name="Google Shape;137;p16"/>
          <p:cNvSpPr txBox="1"/>
          <p:nvPr/>
        </p:nvSpPr>
        <p:spPr>
          <a:xfrm>
            <a:off x="5256424" y="4631699"/>
            <a:ext cx="165224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원하는 일시를 클릭하면</a:t>
            </a:r>
            <a:endParaRPr sz="1200" dirty="0"/>
          </a:p>
        </p:txBody>
      </p:sp>
      <p:sp>
        <p:nvSpPr>
          <p:cNvPr id="15" name="Google Shape;139;p16"/>
          <p:cNvSpPr txBox="1"/>
          <p:nvPr/>
        </p:nvSpPr>
        <p:spPr>
          <a:xfrm>
            <a:off x="8038251" y="4631699"/>
            <a:ext cx="3034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해당 일정의 예매 가능한 좌석을 구분하여 표시</a:t>
            </a:r>
            <a:endParaRPr sz="1200" dirty="0"/>
          </a:p>
        </p:txBody>
      </p:sp>
      <p:cxnSp>
        <p:nvCxnSpPr>
          <p:cNvPr id="16" name="Google Shape;135;p16"/>
          <p:cNvCxnSpPr/>
          <p:nvPr/>
        </p:nvCxnSpPr>
        <p:spPr>
          <a:xfrm>
            <a:off x="6908665" y="4816350"/>
            <a:ext cx="88678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TextBox 17"/>
          <p:cNvSpPr txBox="1"/>
          <p:nvPr/>
        </p:nvSpPr>
        <p:spPr>
          <a:xfrm>
            <a:off x="5432835" y="888501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공연 티켓 예매</a:t>
            </a:r>
            <a:endParaRPr lang="en-US" altLang="ko-KR" sz="20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5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35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196" y="2119518"/>
            <a:ext cx="108585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46;p17"/>
          <p:cNvSpPr txBox="1"/>
          <p:nvPr/>
        </p:nvSpPr>
        <p:spPr>
          <a:xfrm>
            <a:off x="5194864" y="2762993"/>
            <a:ext cx="222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좌석을 선택 하고 예매하기 버튼 클릭 시</a:t>
            </a:r>
            <a:endParaRPr sz="900" dirty="0"/>
          </a:p>
        </p:txBody>
      </p:sp>
      <p:pic>
        <p:nvPicPr>
          <p:cNvPr id="37" name="Google Shape;14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9539" y="1671278"/>
            <a:ext cx="3606673" cy="1371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148;p17"/>
          <p:cNvCxnSpPr/>
          <p:nvPr/>
        </p:nvCxnSpPr>
        <p:spPr>
          <a:xfrm>
            <a:off x="7422064" y="2143434"/>
            <a:ext cx="38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149;p17"/>
          <p:cNvSpPr txBox="1"/>
          <p:nvPr/>
        </p:nvSpPr>
        <p:spPr>
          <a:xfrm>
            <a:off x="8896643" y="1401067"/>
            <a:ext cx="119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TicketingController</a:t>
            </a:r>
            <a:endParaRPr sz="900" dirty="0"/>
          </a:p>
        </p:txBody>
      </p:sp>
      <p:pic>
        <p:nvPicPr>
          <p:cNvPr id="40" name="Google Shape;15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5635" y="3696248"/>
            <a:ext cx="3964233" cy="1192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151;p17"/>
          <p:cNvSpPr txBox="1"/>
          <p:nvPr/>
        </p:nvSpPr>
        <p:spPr>
          <a:xfrm>
            <a:off x="8943318" y="3405168"/>
            <a:ext cx="130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TicketingServiceImpl</a:t>
            </a:r>
            <a:endParaRPr sz="900" dirty="0"/>
          </a:p>
        </p:txBody>
      </p:sp>
      <p:pic>
        <p:nvPicPr>
          <p:cNvPr id="42" name="Google Shape;15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2525" y="5368209"/>
            <a:ext cx="4630454" cy="940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153;p17"/>
          <p:cNvSpPr txBox="1"/>
          <p:nvPr/>
        </p:nvSpPr>
        <p:spPr>
          <a:xfrm>
            <a:off x="8975383" y="5089001"/>
            <a:ext cx="1086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TicketingDaoImpl</a:t>
            </a:r>
            <a:endParaRPr sz="900" dirty="0"/>
          </a:p>
        </p:txBody>
      </p:sp>
      <p:pic>
        <p:nvPicPr>
          <p:cNvPr id="44" name="Google Shape;15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7735" y="5326679"/>
            <a:ext cx="4559308" cy="9401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55;p17"/>
          <p:cNvSpPr txBox="1"/>
          <p:nvPr/>
        </p:nvSpPr>
        <p:spPr>
          <a:xfrm>
            <a:off x="3922717" y="5045109"/>
            <a:ext cx="1162604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TicketMapper</a:t>
            </a:r>
            <a:endParaRPr sz="900" dirty="0"/>
          </a:p>
        </p:txBody>
      </p:sp>
      <p:cxnSp>
        <p:nvCxnSpPr>
          <p:cNvPr id="46" name="Google Shape;156;p17"/>
          <p:cNvCxnSpPr/>
          <p:nvPr/>
        </p:nvCxnSpPr>
        <p:spPr>
          <a:xfrm>
            <a:off x="8696477" y="3179418"/>
            <a:ext cx="0" cy="45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157;p17"/>
          <p:cNvCxnSpPr/>
          <p:nvPr/>
        </p:nvCxnSpPr>
        <p:spPr>
          <a:xfrm>
            <a:off x="8595473" y="4924509"/>
            <a:ext cx="0" cy="44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158;p17"/>
          <p:cNvCxnSpPr>
            <a:endCxn id="44" idx="3"/>
          </p:cNvCxnSpPr>
          <p:nvPr/>
        </p:nvCxnSpPr>
        <p:spPr>
          <a:xfrm flipH="1">
            <a:off x="6897043" y="5778848"/>
            <a:ext cx="374084" cy="179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Google Shape;159;p17"/>
          <p:cNvSpPr/>
          <p:nvPr/>
        </p:nvSpPr>
        <p:spPr>
          <a:xfrm>
            <a:off x="5740171" y="2250293"/>
            <a:ext cx="673500" cy="323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160;p17"/>
          <p:cNvCxnSpPr>
            <a:stCxn id="49" idx="2"/>
          </p:cNvCxnSpPr>
          <p:nvPr/>
        </p:nvCxnSpPr>
        <p:spPr>
          <a:xfrm>
            <a:off x="6076921" y="2573393"/>
            <a:ext cx="0" cy="189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Google Shape;162;p17"/>
          <p:cNvSpPr txBox="1"/>
          <p:nvPr/>
        </p:nvSpPr>
        <p:spPr>
          <a:xfrm>
            <a:off x="1929196" y="2001193"/>
            <a:ext cx="216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예매 성공 시, 예매 내역 페이지로 이동</a:t>
            </a:r>
            <a:endParaRPr sz="900" dirty="0"/>
          </a:p>
        </p:txBody>
      </p:sp>
      <p:sp>
        <p:nvSpPr>
          <p:cNvPr id="52" name="Google Shape;163;p17"/>
          <p:cNvSpPr/>
          <p:nvPr/>
        </p:nvSpPr>
        <p:spPr>
          <a:xfrm>
            <a:off x="5353221" y="1624896"/>
            <a:ext cx="1875300" cy="1075800"/>
          </a:xfrm>
          <a:prstGeom prst="rect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164;p17"/>
          <p:cNvCxnSpPr>
            <a:stCxn id="52" idx="1"/>
          </p:cNvCxnSpPr>
          <p:nvPr/>
        </p:nvCxnSpPr>
        <p:spPr>
          <a:xfrm rot="10800000">
            <a:off x="4817421" y="2162796"/>
            <a:ext cx="53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/>
          <a:srcRect t="24461"/>
          <a:stretch/>
        </p:blipFill>
        <p:spPr>
          <a:xfrm>
            <a:off x="972025" y="2438708"/>
            <a:ext cx="3645364" cy="13530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6" name="TextBox 55"/>
          <p:cNvSpPr txBox="1"/>
          <p:nvPr/>
        </p:nvSpPr>
        <p:spPr>
          <a:xfrm>
            <a:off x="5432835" y="888501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공연 티켓 예매</a:t>
            </a:r>
            <a:endParaRPr lang="en-US" altLang="ko-KR" sz="2000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8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기획의도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4201974" y="415119"/>
            <a:ext cx="3898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 smtClean="0">
                <a:solidFill>
                  <a:srgbClr val="0397D6"/>
                </a:solidFill>
                <a:latin typeface="+mn-ea"/>
              </a:rPr>
              <a:t>블루스퀘어</a:t>
            </a:r>
            <a:endParaRPr lang="en-US" altLang="ko-KR" b="1" spc="-150" dirty="0" smtClean="0">
              <a:solidFill>
                <a:srgbClr val="0397D6"/>
              </a:solidFill>
              <a:latin typeface="+mn-ea"/>
            </a:endParaRPr>
          </a:p>
          <a:p>
            <a:pPr algn="ctr"/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</a:t>
            </a:r>
            <a:r>
              <a:rPr lang="en-US" altLang="ko-KR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</a:t>
            </a:r>
            <a:endParaRPr lang="en-US" altLang="ko-KR" sz="12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b="1515"/>
          <a:stretch/>
        </p:blipFill>
        <p:spPr>
          <a:xfrm>
            <a:off x="1430123" y="1168400"/>
            <a:ext cx="9442028" cy="5448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78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16185" y="872231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예매 내역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8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535" y="2233172"/>
            <a:ext cx="911700" cy="28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1;p18"/>
          <p:cNvSpPr/>
          <p:nvPr/>
        </p:nvSpPr>
        <p:spPr>
          <a:xfrm>
            <a:off x="2773810" y="4465675"/>
            <a:ext cx="752100" cy="696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72;p18"/>
          <p:cNvCxnSpPr>
            <a:stCxn id="9" idx="3"/>
          </p:cNvCxnSpPr>
          <p:nvPr/>
        </p:nvCxnSpPr>
        <p:spPr>
          <a:xfrm rot="10800000" flipH="1">
            <a:off x="3525910" y="2828725"/>
            <a:ext cx="641700" cy="19854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73;p18"/>
          <p:cNvSpPr txBox="1"/>
          <p:nvPr/>
        </p:nvSpPr>
        <p:spPr>
          <a:xfrm>
            <a:off x="3769335" y="2505625"/>
            <a:ext cx="1814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빠른메뉴에서 예매 내역 클릭 시</a:t>
            </a:r>
            <a:endParaRPr sz="900"/>
          </a:p>
        </p:txBody>
      </p:sp>
      <p:pic>
        <p:nvPicPr>
          <p:cNvPr id="12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185" y="1698150"/>
            <a:ext cx="3100000" cy="193805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Google Shape;175;p18"/>
          <p:cNvCxnSpPr/>
          <p:nvPr/>
        </p:nvCxnSpPr>
        <p:spPr>
          <a:xfrm>
            <a:off x="5185185" y="2872850"/>
            <a:ext cx="464700" cy="24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76;p18"/>
          <p:cNvSpPr txBox="1"/>
          <p:nvPr/>
        </p:nvSpPr>
        <p:spPr>
          <a:xfrm>
            <a:off x="6663343" y="1367843"/>
            <a:ext cx="176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T</a:t>
            </a:r>
            <a:r>
              <a:rPr lang="ko" sz="900" dirty="0" smtClean="0"/>
              <a:t>icketingController</a:t>
            </a:r>
            <a:endParaRPr sz="900" dirty="0"/>
          </a:p>
        </p:txBody>
      </p:sp>
      <p:pic>
        <p:nvPicPr>
          <p:cNvPr id="15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698" y="4065125"/>
            <a:ext cx="3176975" cy="5003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Google Shape;178;p18"/>
          <p:cNvSpPr txBox="1"/>
          <p:nvPr/>
        </p:nvSpPr>
        <p:spPr>
          <a:xfrm>
            <a:off x="6602585" y="3800775"/>
            <a:ext cx="132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TicketingServiceImpl</a:t>
            </a:r>
            <a:endParaRPr sz="900" dirty="0"/>
          </a:p>
        </p:txBody>
      </p:sp>
      <p:pic>
        <p:nvPicPr>
          <p:cNvPr id="17" name="Google Shape;17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6185" y="5049675"/>
            <a:ext cx="3100001" cy="4851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Google Shape;180;p18"/>
          <p:cNvSpPr txBox="1"/>
          <p:nvPr/>
        </p:nvSpPr>
        <p:spPr>
          <a:xfrm>
            <a:off x="6646835" y="4756429"/>
            <a:ext cx="123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TicketingDaoImpl</a:t>
            </a:r>
            <a:endParaRPr sz="900" dirty="0"/>
          </a:p>
        </p:txBody>
      </p:sp>
      <p:pic>
        <p:nvPicPr>
          <p:cNvPr id="19" name="Google Shape;18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2710" y="6019106"/>
            <a:ext cx="4926950" cy="5910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Google Shape;182;p18"/>
          <p:cNvSpPr txBox="1"/>
          <p:nvPr/>
        </p:nvSpPr>
        <p:spPr>
          <a:xfrm>
            <a:off x="6884593" y="5743794"/>
            <a:ext cx="132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t</a:t>
            </a:r>
            <a:r>
              <a:rPr lang="ko" sz="900" dirty="0" smtClean="0"/>
              <a:t>icketMapper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40969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26308"/>
          <a:stretch/>
        </p:blipFill>
        <p:spPr>
          <a:xfrm>
            <a:off x="2667677" y="2119084"/>
            <a:ext cx="7170200" cy="25962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2" name="Google Shape;189;p19"/>
          <p:cNvSpPr txBox="1"/>
          <p:nvPr/>
        </p:nvSpPr>
        <p:spPr>
          <a:xfrm>
            <a:off x="5478731" y="1543459"/>
            <a:ext cx="181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로직 처리 후 예매 내역 출력</a:t>
            </a:r>
            <a:endParaRPr sz="1000" dirty="0"/>
          </a:p>
        </p:txBody>
      </p:sp>
      <p:cxnSp>
        <p:nvCxnSpPr>
          <p:cNvPr id="23" name="Google Shape;190;p19"/>
          <p:cNvCxnSpPr/>
          <p:nvPr/>
        </p:nvCxnSpPr>
        <p:spPr>
          <a:xfrm>
            <a:off x="6253220" y="4140077"/>
            <a:ext cx="0" cy="11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191;p19"/>
          <p:cNvSpPr txBox="1"/>
          <p:nvPr/>
        </p:nvSpPr>
        <p:spPr>
          <a:xfrm>
            <a:off x="4859381" y="5382027"/>
            <a:ext cx="30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/>
              <a:t>클릭 시 해당 예매에 대한 상세 정보 페이지로 이동</a:t>
            </a:r>
            <a:endParaRPr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5716185" y="872231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예매 내역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8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20977"/>
          <a:stretch/>
        </p:blipFill>
        <p:spPr>
          <a:xfrm>
            <a:off x="494222" y="2171701"/>
            <a:ext cx="5323125" cy="23336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Google Shape;198;p20"/>
          <p:cNvSpPr txBox="1"/>
          <p:nvPr/>
        </p:nvSpPr>
        <p:spPr>
          <a:xfrm>
            <a:off x="2790834" y="1756866"/>
            <a:ext cx="72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결과 </a:t>
            </a:r>
            <a:r>
              <a:rPr lang="ko" sz="900" dirty="0" smtClean="0"/>
              <a:t>화면</a:t>
            </a:r>
            <a:endParaRPr sz="900" dirty="0"/>
          </a:p>
        </p:txBody>
      </p:sp>
      <p:pic>
        <p:nvPicPr>
          <p:cNvPr id="13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476" y="1737513"/>
            <a:ext cx="4860575" cy="868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Google Shape;20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079" y="3134363"/>
            <a:ext cx="3901201" cy="7276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Google Shape;20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101" y="4390513"/>
            <a:ext cx="4908373" cy="7276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Google Shape;20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1226" y="5502888"/>
            <a:ext cx="6630704" cy="868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7" name="Google Shape;203;p20"/>
          <p:cNvCxnSpPr/>
          <p:nvPr/>
        </p:nvCxnSpPr>
        <p:spPr>
          <a:xfrm>
            <a:off x="9781026" y="2653813"/>
            <a:ext cx="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04;p20"/>
          <p:cNvCxnSpPr/>
          <p:nvPr/>
        </p:nvCxnSpPr>
        <p:spPr>
          <a:xfrm>
            <a:off x="9810201" y="3908088"/>
            <a:ext cx="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205;p20"/>
          <p:cNvCxnSpPr/>
          <p:nvPr/>
        </p:nvCxnSpPr>
        <p:spPr>
          <a:xfrm>
            <a:off x="9858826" y="5152638"/>
            <a:ext cx="0" cy="29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206;p20"/>
          <p:cNvCxnSpPr/>
          <p:nvPr/>
        </p:nvCxnSpPr>
        <p:spPr>
          <a:xfrm rot="10800000">
            <a:off x="7243326" y="5181738"/>
            <a:ext cx="0" cy="30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07;p20"/>
          <p:cNvCxnSpPr/>
          <p:nvPr/>
        </p:nvCxnSpPr>
        <p:spPr>
          <a:xfrm rot="10800000">
            <a:off x="7243326" y="3937388"/>
            <a:ext cx="0" cy="3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08;p20"/>
          <p:cNvCxnSpPr/>
          <p:nvPr/>
        </p:nvCxnSpPr>
        <p:spPr>
          <a:xfrm rot="10800000">
            <a:off x="7243326" y="2692663"/>
            <a:ext cx="0" cy="3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209;p20"/>
          <p:cNvCxnSpPr/>
          <p:nvPr/>
        </p:nvCxnSpPr>
        <p:spPr>
          <a:xfrm rot="10800000">
            <a:off x="5775251" y="2410738"/>
            <a:ext cx="38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76;p18"/>
          <p:cNvSpPr txBox="1"/>
          <p:nvPr/>
        </p:nvSpPr>
        <p:spPr>
          <a:xfrm>
            <a:off x="7851437" y="1403551"/>
            <a:ext cx="176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T</a:t>
            </a:r>
            <a:r>
              <a:rPr lang="ko" sz="900" dirty="0" smtClean="0"/>
              <a:t>icketingController</a:t>
            </a:r>
            <a:endParaRPr sz="900" dirty="0"/>
          </a:p>
        </p:txBody>
      </p:sp>
      <p:sp>
        <p:nvSpPr>
          <p:cNvPr id="30" name="Google Shape;178;p18"/>
          <p:cNvSpPr txBox="1"/>
          <p:nvPr/>
        </p:nvSpPr>
        <p:spPr>
          <a:xfrm>
            <a:off x="7732079" y="2819758"/>
            <a:ext cx="132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TicketingServiceImpl</a:t>
            </a:r>
            <a:endParaRPr sz="900" dirty="0"/>
          </a:p>
        </p:txBody>
      </p:sp>
      <p:sp>
        <p:nvSpPr>
          <p:cNvPr id="31" name="Google Shape;180;p18"/>
          <p:cNvSpPr txBox="1"/>
          <p:nvPr/>
        </p:nvSpPr>
        <p:spPr>
          <a:xfrm>
            <a:off x="7922574" y="4056551"/>
            <a:ext cx="123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TicketingDaoImpl</a:t>
            </a:r>
            <a:endParaRPr sz="900" dirty="0"/>
          </a:p>
        </p:txBody>
      </p:sp>
      <p:sp>
        <p:nvSpPr>
          <p:cNvPr id="32" name="Google Shape;182;p18"/>
          <p:cNvSpPr txBox="1"/>
          <p:nvPr/>
        </p:nvSpPr>
        <p:spPr>
          <a:xfrm>
            <a:off x="7409087" y="5215669"/>
            <a:ext cx="132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t</a:t>
            </a:r>
            <a:r>
              <a:rPr lang="ko" sz="900" dirty="0" smtClean="0"/>
              <a:t>icketMapper</a:t>
            </a:r>
            <a:endParaRPr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5123543" y="872231"/>
            <a:ext cx="172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예매 상세 정보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95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5772" b="3149"/>
          <a:stretch/>
        </p:blipFill>
        <p:spPr>
          <a:xfrm>
            <a:off x="272715" y="1632858"/>
            <a:ext cx="5306959" cy="31514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3385"/>
          <a:stretch/>
        </p:blipFill>
        <p:spPr>
          <a:xfrm>
            <a:off x="6410221" y="2171699"/>
            <a:ext cx="5150407" cy="3762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Google Shape;217;p21"/>
          <p:cNvSpPr/>
          <p:nvPr/>
        </p:nvSpPr>
        <p:spPr>
          <a:xfrm>
            <a:off x="1230215" y="4212632"/>
            <a:ext cx="945158" cy="16027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218;p21"/>
          <p:cNvCxnSpPr>
            <a:stCxn id="14" idx="2"/>
          </p:cNvCxnSpPr>
          <p:nvPr/>
        </p:nvCxnSpPr>
        <p:spPr>
          <a:xfrm rot="16200000" flipH="1">
            <a:off x="3558285" y="2517415"/>
            <a:ext cx="947238" cy="4658221"/>
          </a:xfrm>
          <a:prstGeom prst="bentConnector2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19;p21"/>
          <p:cNvSpPr txBox="1"/>
          <p:nvPr/>
        </p:nvSpPr>
        <p:spPr>
          <a:xfrm>
            <a:off x="3493117" y="4997045"/>
            <a:ext cx="153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제목 클릭 시 글 상세 화면</a:t>
            </a:r>
            <a:endParaRPr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5123543" y="872231"/>
            <a:ext cx="172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        게시판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26" name="Google Shape;2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794" y="1891157"/>
            <a:ext cx="4264751" cy="2271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Google Shape;226;p22"/>
          <p:cNvSpPr txBox="1"/>
          <p:nvPr/>
        </p:nvSpPr>
        <p:spPr>
          <a:xfrm>
            <a:off x="3166405" y="1641553"/>
            <a:ext cx="105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BoardController</a:t>
            </a:r>
            <a:endParaRPr sz="900"/>
          </a:p>
        </p:txBody>
      </p:sp>
      <p:pic>
        <p:nvPicPr>
          <p:cNvPr id="29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569" y="2671357"/>
            <a:ext cx="4303625" cy="46295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0" name="Google Shape;228;p22"/>
          <p:cNvCxnSpPr/>
          <p:nvPr/>
        </p:nvCxnSpPr>
        <p:spPr>
          <a:xfrm>
            <a:off x="6015244" y="2071682"/>
            <a:ext cx="85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229;p22"/>
          <p:cNvCxnSpPr/>
          <p:nvPr/>
        </p:nvCxnSpPr>
        <p:spPr>
          <a:xfrm>
            <a:off x="6870869" y="2091132"/>
            <a:ext cx="0" cy="5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230;p22"/>
          <p:cNvSpPr txBox="1"/>
          <p:nvPr/>
        </p:nvSpPr>
        <p:spPr>
          <a:xfrm>
            <a:off x="7891794" y="2412007"/>
            <a:ext cx="115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BoardServiceImpl</a:t>
            </a:r>
            <a:endParaRPr sz="900"/>
          </a:p>
        </p:txBody>
      </p:sp>
      <p:pic>
        <p:nvPicPr>
          <p:cNvPr id="33" name="Google Shape;2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519" y="4761832"/>
            <a:ext cx="4467953" cy="5445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4" name="Google Shape;232;p22"/>
          <p:cNvCxnSpPr/>
          <p:nvPr/>
        </p:nvCxnSpPr>
        <p:spPr>
          <a:xfrm>
            <a:off x="6890319" y="3160682"/>
            <a:ext cx="0" cy="15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33;p22"/>
          <p:cNvSpPr txBox="1"/>
          <p:nvPr/>
        </p:nvSpPr>
        <p:spPr>
          <a:xfrm>
            <a:off x="7813996" y="4502445"/>
            <a:ext cx="97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BoardDaoImpl</a:t>
            </a:r>
            <a:endParaRPr sz="900"/>
          </a:p>
        </p:txBody>
      </p:sp>
      <p:pic>
        <p:nvPicPr>
          <p:cNvPr id="36" name="Google Shape;2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0793" y="5164981"/>
            <a:ext cx="3931107" cy="7301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Google Shape;235;p22"/>
          <p:cNvSpPr txBox="1"/>
          <p:nvPr/>
        </p:nvSpPr>
        <p:spPr>
          <a:xfrm>
            <a:off x="3059444" y="4872532"/>
            <a:ext cx="97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boardMapper</a:t>
            </a:r>
            <a:endParaRPr sz="900"/>
          </a:p>
        </p:txBody>
      </p:sp>
      <p:cxnSp>
        <p:nvCxnSpPr>
          <p:cNvPr id="38" name="Google Shape;236;p22"/>
          <p:cNvCxnSpPr/>
          <p:nvPr/>
        </p:nvCxnSpPr>
        <p:spPr>
          <a:xfrm>
            <a:off x="6890319" y="5358082"/>
            <a:ext cx="0" cy="33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237;p22"/>
          <p:cNvCxnSpPr/>
          <p:nvPr/>
        </p:nvCxnSpPr>
        <p:spPr>
          <a:xfrm flipH="1">
            <a:off x="5684700" y="5698344"/>
            <a:ext cx="1215300" cy="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TextBox 39"/>
          <p:cNvSpPr txBox="1"/>
          <p:nvPr/>
        </p:nvSpPr>
        <p:spPr>
          <a:xfrm>
            <a:off x="5123543" y="872231"/>
            <a:ext cx="172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       글 목록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64" y="1868197"/>
            <a:ext cx="4896533" cy="9335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5" name="Google Shape;244;p23"/>
          <p:cNvSpPr/>
          <p:nvPr/>
        </p:nvSpPr>
        <p:spPr>
          <a:xfrm>
            <a:off x="3279130" y="1938674"/>
            <a:ext cx="981900" cy="9138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45;p23"/>
          <p:cNvSpPr/>
          <p:nvPr/>
        </p:nvSpPr>
        <p:spPr>
          <a:xfrm>
            <a:off x="4232005" y="1909499"/>
            <a:ext cx="2207100" cy="3597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246;p23"/>
          <p:cNvCxnSpPr>
            <a:stCxn id="45" idx="2"/>
          </p:cNvCxnSpPr>
          <p:nvPr/>
        </p:nvCxnSpPr>
        <p:spPr>
          <a:xfrm>
            <a:off x="3770080" y="2852474"/>
            <a:ext cx="0" cy="10503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247;p23"/>
          <p:cNvCxnSpPr>
            <a:stCxn id="46" idx="3"/>
          </p:cNvCxnSpPr>
          <p:nvPr/>
        </p:nvCxnSpPr>
        <p:spPr>
          <a:xfrm>
            <a:off x="6439105" y="2089349"/>
            <a:ext cx="855600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Google Shape;248;p23"/>
          <p:cNvSpPr txBox="1"/>
          <p:nvPr/>
        </p:nvSpPr>
        <p:spPr>
          <a:xfrm>
            <a:off x="3279130" y="3953471"/>
            <a:ext cx="1098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검색 조건 선택</a:t>
            </a:r>
            <a:endParaRPr sz="900"/>
          </a:p>
        </p:txBody>
      </p:sp>
      <p:sp>
        <p:nvSpPr>
          <p:cNvPr id="50" name="Google Shape;249;p23"/>
          <p:cNvSpPr txBox="1"/>
          <p:nvPr/>
        </p:nvSpPr>
        <p:spPr>
          <a:xfrm>
            <a:off x="7294705" y="1938674"/>
            <a:ext cx="1390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검색 키워드 입력</a:t>
            </a:r>
            <a:endParaRPr sz="900" dirty="0"/>
          </a:p>
        </p:txBody>
      </p:sp>
      <p:sp>
        <p:nvSpPr>
          <p:cNvPr id="51" name="Google Shape;250;p23"/>
          <p:cNvSpPr/>
          <p:nvPr/>
        </p:nvSpPr>
        <p:spPr>
          <a:xfrm>
            <a:off x="6439105" y="3316049"/>
            <a:ext cx="4336500" cy="1584900"/>
          </a:xfrm>
          <a:prstGeom prst="wedgeRoundRectCallout">
            <a:avLst>
              <a:gd name="adj1" fmla="val -41031"/>
              <a:gd name="adj2" fmla="val -73718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공연후기 글 목록 불러오기와 동일하게 처리하되,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1.  요청 시 검색 관련 데이터를  함께 넘겨주고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2.  조건에 따라 걸러진 데이터(글 목록)만 넘겨받아서 출력</a:t>
            </a:r>
            <a:endParaRPr sz="1200"/>
          </a:p>
        </p:txBody>
      </p:sp>
      <p:sp>
        <p:nvSpPr>
          <p:cNvPr id="55" name="TextBox 54"/>
          <p:cNvSpPr txBox="1"/>
          <p:nvPr/>
        </p:nvSpPr>
        <p:spPr>
          <a:xfrm>
            <a:off x="5123543" y="872231"/>
            <a:ext cx="172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       글 검색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94" y="2060291"/>
            <a:ext cx="3421707" cy="22540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214" y="4987382"/>
            <a:ext cx="4074510" cy="8149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241" y="3599080"/>
            <a:ext cx="3598129" cy="8896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428" y="1977423"/>
            <a:ext cx="2809053" cy="7950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39" y="2579918"/>
            <a:ext cx="4952232" cy="33896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Google Shape;198;p20"/>
          <p:cNvSpPr txBox="1"/>
          <p:nvPr/>
        </p:nvSpPr>
        <p:spPr>
          <a:xfrm>
            <a:off x="1841478" y="1737191"/>
            <a:ext cx="72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결과 </a:t>
            </a:r>
            <a:r>
              <a:rPr lang="ko" sz="900" dirty="0" smtClean="0"/>
              <a:t>화면</a:t>
            </a:r>
            <a:endParaRPr sz="900" dirty="0"/>
          </a:p>
        </p:txBody>
      </p:sp>
      <p:cxnSp>
        <p:nvCxnSpPr>
          <p:cNvPr id="22" name="Google Shape;204;p20"/>
          <p:cNvCxnSpPr/>
          <p:nvPr/>
        </p:nvCxnSpPr>
        <p:spPr>
          <a:xfrm>
            <a:off x="10350106" y="2993999"/>
            <a:ext cx="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05;p20"/>
          <p:cNvCxnSpPr/>
          <p:nvPr/>
        </p:nvCxnSpPr>
        <p:spPr>
          <a:xfrm>
            <a:off x="10457713" y="4606791"/>
            <a:ext cx="0" cy="29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206;p20"/>
          <p:cNvCxnSpPr/>
          <p:nvPr/>
        </p:nvCxnSpPr>
        <p:spPr>
          <a:xfrm rot="10800000">
            <a:off x="9121122" y="4596890"/>
            <a:ext cx="0" cy="30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07;p20"/>
          <p:cNvCxnSpPr/>
          <p:nvPr/>
        </p:nvCxnSpPr>
        <p:spPr>
          <a:xfrm rot="10800000">
            <a:off x="9013515" y="3010883"/>
            <a:ext cx="0" cy="3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209;p20"/>
          <p:cNvCxnSpPr/>
          <p:nvPr/>
        </p:nvCxnSpPr>
        <p:spPr>
          <a:xfrm flipH="1">
            <a:off x="1791600" y="3344055"/>
            <a:ext cx="102564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76;p18"/>
          <p:cNvSpPr txBox="1"/>
          <p:nvPr/>
        </p:nvSpPr>
        <p:spPr>
          <a:xfrm>
            <a:off x="4679440" y="2256818"/>
            <a:ext cx="176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sz="900" dirty="0" smtClean="0"/>
              <a:t>Board</a:t>
            </a:r>
            <a:r>
              <a:rPr lang="ko" sz="900" dirty="0" smtClean="0"/>
              <a:t>Controller</a:t>
            </a:r>
            <a:endParaRPr sz="900" dirty="0"/>
          </a:p>
        </p:txBody>
      </p:sp>
      <p:sp>
        <p:nvSpPr>
          <p:cNvPr id="30" name="Google Shape;178;p18"/>
          <p:cNvSpPr txBox="1"/>
          <p:nvPr/>
        </p:nvSpPr>
        <p:spPr>
          <a:xfrm>
            <a:off x="9067156" y="1645025"/>
            <a:ext cx="132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sz="900" dirty="0" smtClean="0"/>
              <a:t>Board</a:t>
            </a:r>
            <a:r>
              <a:rPr lang="ko" sz="900" dirty="0" smtClean="0"/>
              <a:t>ServiceImpl</a:t>
            </a:r>
            <a:endParaRPr sz="900" dirty="0"/>
          </a:p>
        </p:txBody>
      </p:sp>
      <p:sp>
        <p:nvSpPr>
          <p:cNvPr id="31" name="Google Shape;180;p18"/>
          <p:cNvSpPr txBox="1"/>
          <p:nvPr/>
        </p:nvSpPr>
        <p:spPr>
          <a:xfrm>
            <a:off x="9228836" y="3248382"/>
            <a:ext cx="123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Board</a:t>
            </a:r>
            <a:r>
              <a:rPr lang="ko" sz="900" dirty="0" smtClean="0"/>
              <a:t>DaoImpl</a:t>
            </a:r>
            <a:endParaRPr sz="900" dirty="0"/>
          </a:p>
        </p:txBody>
      </p:sp>
      <p:sp>
        <p:nvSpPr>
          <p:cNvPr id="32" name="Google Shape;182;p18"/>
          <p:cNvSpPr txBox="1"/>
          <p:nvPr/>
        </p:nvSpPr>
        <p:spPr>
          <a:xfrm>
            <a:off x="9316396" y="4619787"/>
            <a:ext cx="107796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board</a:t>
            </a:r>
            <a:r>
              <a:rPr lang="ko" sz="900" dirty="0" smtClean="0"/>
              <a:t>Mapper</a:t>
            </a:r>
            <a:endParaRPr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5123543" y="872231"/>
            <a:ext cx="172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       글 등록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462137" y="2374931"/>
            <a:ext cx="640080" cy="41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7513035" y="2558693"/>
            <a:ext cx="650019" cy="41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77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20" name="Google Shape;198;p20"/>
          <p:cNvSpPr txBox="1"/>
          <p:nvPr/>
        </p:nvSpPr>
        <p:spPr>
          <a:xfrm>
            <a:off x="2790834" y="1737191"/>
            <a:ext cx="72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결과 </a:t>
            </a:r>
            <a:r>
              <a:rPr lang="ko" sz="900" dirty="0" smtClean="0"/>
              <a:t>화면</a:t>
            </a:r>
            <a:endParaRPr sz="900" dirty="0"/>
          </a:p>
        </p:txBody>
      </p:sp>
      <p:cxnSp>
        <p:nvCxnSpPr>
          <p:cNvPr id="21" name="Google Shape;203;p20"/>
          <p:cNvCxnSpPr/>
          <p:nvPr/>
        </p:nvCxnSpPr>
        <p:spPr>
          <a:xfrm>
            <a:off x="9815669" y="3512087"/>
            <a:ext cx="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204;p20"/>
          <p:cNvCxnSpPr/>
          <p:nvPr/>
        </p:nvCxnSpPr>
        <p:spPr>
          <a:xfrm>
            <a:off x="9810306" y="4581730"/>
            <a:ext cx="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05;p20"/>
          <p:cNvCxnSpPr/>
          <p:nvPr/>
        </p:nvCxnSpPr>
        <p:spPr>
          <a:xfrm>
            <a:off x="9810306" y="5677978"/>
            <a:ext cx="0" cy="29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206;p20"/>
          <p:cNvCxnSpPr/>
          <p:nvPr/>
        </p:nvCxnSpPr>
        <p:spPr>
          <a:xfrm rot="10800000">
            <a:off x="8473715" y="5668077"/>
            <a:ext cx="0" cy="30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07;p20"/>
          <p:cNvCxnSpPr/>
          <p:nvPr/>
        </p:nvCxnSpPr>
        <p:spPr>
          <a:xfrm rot="10800000">
            <a:off x="8473715" y="4598614"/>
            <a:ext cx="0" cy="3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08;p20"/>
          <p:cNvCxnSpPr/>
          <p:nvPr/>
        </p:nvCxnSpPr>
        <p:spPr>
          <a:xfrm rot="10800000">
            <a:off x="8300429" y="3512087"/>
            <a:ext cx="0" cy="3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209;p20"/>
          <p:cNvCxnSpPr/>
          <p:nvPr/>
        </p:nvCxnSpPr>
        <p:spPr>
          <a:xfrm flipH="1">
            <a:off x="5960009" y="2554346"/>
            <a:ext cx="102564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76;p18"/>
          <p:cNvSpPr txBox="1"/>
          <p:nvPr/>
        </p:nvSpPr>
        <p:spPr>
          <a:xfrm>
            <a:off x="8581429" y="893151"/>
            <a:ext cx="176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sz="900" dirty="0" smtClean="0"/>
              <a:t>Board</a:t>
            </a:r>
            <a:r>
              <a:rPr lang="ko" sz="900" dirty="0" smtClean="0"/>
              <a:t>Controller</a:t>
            </a:r>
            <a:endParaRPr sz="900" dirty="0"/>
          </a:p>
        </p:txBody>
      </p:sp>
      <p:sp>
        <p:nvSpPr>
          <p:cNvPr id="30" name="Google Shape;178;p18"/>
          <p:cNvSpPr txBox="1"/>
          <p:nvPr/>
        </p:nvSpPr>
        <p:spPr>
          <a:xfrm>
            <a:off x="8393414" y="3599080"/>
            <a:ext cx="132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sz="900" dirty="0" smtClean="0"/>
              <a:t>Board</a:t>
            </a:r>
            <a:r>
              <a:rPr lang="ko" sz="900" dirty="0" smtClean="0"/>
              <a:t>ServiceImpl</a:t>
            </a:r>
            <a:endParaRPr sz="900" dirty="0"/>
          </a:p>
        </p:txBody>
      </p:sp>
      <p:sp>
        <p:nvSpPr>
          <p:cNvPr id="31" name="Google Shape;180;p18"/>
          <p:cNvSpPr txBox="1"/>
          <p:nvPr/>
        </p:nvSpPr>
        <p:spPr>
          <a:xfrm>
            <a:off x="8492056" y="4661828"/>
            <a:ext cx="123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Board</a:t>
            </a:r>
            <a:r>
              <a:rPr lang="ko" sz="900" dirty="0" smtClean="0"/>
              <a:t>DaoImpl</a:t>
            </a:r>
            <a:endParaRPr sz="900" dirty="0"/>
          </a:p>
        </p:txBody>
      </p:sp>
      <p:sp>
        <p:nvSpPr>
          <p:cNvPr id="32" name="Google Shape;182;p18"/>
          <p:cNvSpPr txBox="1"/>
          <p:nvPr/>
        </p:nvSpPr>
        <p:spPr>
          <a:xfrm>
            <a:off x="8581429" y="5699654"/>
            <a:ext cx="107796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board</a:t>
            </a:r>
            <a:r>
              <a:rPr lang="ko" sz="900" dirty="0" smtClean="0"/>
              <a:t>Mapper</a:t>
            </a:r>
            <a:endParaRPr sz="9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t="12665" b="16174"/>
          <a:stretch/>
        </p:blipFill>
        <p:spPr>
          <a:xfrm>
            <a:off x="675276" y="2274523"/>
            <a:ext cx="4722378" cy="28738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007" y="1301215"/>
            <a:ext cx="3412939" cy="21062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752" y="4000015"/>
            <a:ext cx="2440377" cy="5548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704" y="5059282"/>
            <a:ext cx="2284472" cy="5369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189" y="6041446"/>
            <a:ext cx="3083234" cy="68391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4" name="Google Shape;198;p20"/>
          <p:cNvSpPr txBox="1"/>
          <p:nvPr/>
        </p:nvSpPr>
        <p:spPr>
          <a:xfrm>
            <a:off x="1896405" y="5273074"/>
            <a:ext cx="2518757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smtClean="0"/>
              <a:t>수정 가능한 부분인 제목과 내용만 색으로 구분</a:t>
            </a:r>
            <a:endParaRPr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5123543" y="872231"/>
            <a:ext cx="172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       글 수정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45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cxnSp>
        <p:nvCxnSpPr>
          <p:cNvPr id="22" name="Google Shape;204;p20"/>
          <p:cNvCxnSpPr/>
          <p:nvPr/>
        </p:nvCxnSpPr>
        <p:spPr>
          <a:xfrm>
            <a:off x="9549238" y="3195575"/>
            <a:ext cx="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05;p20"/>
          <p:cNvCxnSpPr/>
          <p:nvPr/>
        </p:nvCxnSpPr>
        <p:spPr>
          <a:xfrm>
            <a:off x="9622676" y="4679112"/>
            <a:ext cx="0" cy="4728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206;p20"/>
          <p:cNvCxnSpPr/>
          <p:nvPr/>
        </p:nvCxnSpPr>
        <p:spPr>
          <a:xfrm flipV="1">
            <a:off x="8277771" y="4669211"/>
            <a:ext cx="8314" cy="4827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07;p20"/>
          <p:cNvCxnSpPr/>
          <p:nvPr/>
        </p:nvCxnSpPr>
        <p:spPr>
          <a:xfrm rot="10800000">
            <a:off x="8207613" y="3244475"/>
            <a:ext cx="0" cy="3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76;p18"/>
          <p:cNvSpPr txBox="1"/>
          <p:nvPr/>
        </p:nvSpPr>
        <p:spPr>
          <a:xfrm>
            <a:off x="3043326" y="2068809"/>
            <a:ext cx="176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sz="900" dirty="0" smtClean="0"/>
              <a:t>Board</a:t>
            </a:r>
            <a:r>
              <a:rPr lang="ko" sz="900" dirty="0" smtClean="0"/>
              <a:t>Controller</a:t>
            </a:r>
            <a:endParaRPr sz="900" dirty="0"/>
          </a:p>
        </p:txBody>
      </p:sp>
      <p:sp>
        <p:nvSpPr>
          <p:cNvPr id="30" name="Google Shape;178;p18"/>
          <p:cNvSpPr txBox="1"/>
          <p:nvPr/>
        </p:nvSpPr>
        <p:spPr>
          <a:xfrm>
            <a:off x="8207613" y="1907259"/>
            <a:ext cx="132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sz="900" dirty="0" smtClean="0"/>
              <a:t>Board</a:t>
            </a:r>
            <a:r>
              <a:rPr lang="ko" sz="900" dirty="0" smtClean="0"/>
              <a:t>ServiceImpl</a:t>
            </a:r>
            <a:endParaRPr sz="900" dirty="0"/>
          </a:p>
        </p:txBody>
      </p:sp>
      <p:sp>
        <p:nvSpPr>
          <p:cNvPr id="31" name="Google Shape;180;p18"/>
          <p:cNvSpPr txBox="1"/>
          <p:nvPr/>
        </p:nvSpPr>
        <p:spPr>
          <a:xfrm>
            <a:off x="8347251" y="3310175"/>
            <a:ext cx="123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Board</a:t>
            </a:r>
            <a:r>
              <a:rPr lang="ko" sz="900" dirty="0" smtClean="0"/>
              <a:t>DaoImpl</a:t>
            </a:r>
            <a:endParaRPr sz="900" dirty="0"/>
          </a:p>
        </p:txBody>
      </p:sp>
      <p:sp>
        <p:nvSpPr>
          <p:cNvPr id="32" name="Google Shape;182;p18"/>
          <p:cNvSpPr txBox="1"/>
          <p:nvPr/>
        </p:nvSpPr>
        <p:spPr>
          <a:xfrm>
            <a:off x="8407088" y="4941163"/>
            <a:ext cx="107796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board</a:t>
            </a:r>
            <a:r>
              <a:rPr lang="ko" sz="900" dirty="0" smtClean="0"/>
              <a:t>Mapper</a:t>
            </a:r>
            <a:endParaRPr sz="9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54" y="2482412"/>
            <a:ext cx="5394191" cy="27794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231" y="2304132"/>
            <a:ext cx="3649710" cy="6961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736" y="3735010"/>
            <a:ext cx="2996954" cy="8635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736" y="5313136"/>
            <a:ext cx="3262135" cy="7010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7" name="직선 화살표 연결선 16"/>
          <p:cNvCxnSpPr/>
          <p:nvPr/>
        </p:nvCxnSpPr>
        <p:spPr>
          <a:xfrm>
            <a:off x="6561109" y="2585258"/>
            <a:ext cx="504709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6561109" y="2754283"/>
            <a:ext cx="437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23543" y="872231"/>
            <a:ext cx="172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       글 삭제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57" y="1633590"/>
            <a:ext cx="4743071" cy="11994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505" y="1633590"/>
            <a:ext cx="4419699" cy="19266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7" name="Google Shape;226;p22"/>
          <p:cNvSpPr txBox="1"/>
          <p:nvPr/>
        </p:nvSpPr>
        <p:spPr>
          <a:xfrm>
            <a:off x="7630359" y="1310455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Comments</a:t>
            </a:r>
            <a:r>
              <a:rPr lang="ko" sz="900" dirty="0" smtClean="0"/>
              <a:t>Controller</a:t>
            </a:r>
            <a:endParaRPr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150" y="4089497"/>
            <a:ext cx="4559074" cy="10112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Google Shape;226;p22"/>
          <p:cNvSpPr txBox="1"/>
          <p:nvPr/>
        </p:nvSpPr>
        <p:spPr>
          <a:xfrm>
            <a:off x="7630359" y="3777305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err="1" smtClean="0"/>
              <a:t>CommentsServiceImpl</a:t>
            </a:r>
            <a:endParaRPr sz="9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963" y="5474138"/>
            <a:ext cx="4487448" cy="8328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1" name="Google Shape;226;p22"/>
          <p:cNvSpPr txBox="1"/>
          <p:nvPr/>
        </p:nvSpPr>
        <p:spPr>
          <a:xfrm>
            <a:off x="7639458" y="5186305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err="1" smtClean="0"/>
              <a:t>CommentsDaoImpl</a:t>
            </a:r>
            <a:endParaRPr sz="900" dirty="0"/>
          </a:p>
        </p:txBody>
      </p:sp>
      <p:cxnSp>
        <p:nvCxnSpPr>
          <p:cNvPr id="22" name="Google Shape;203;p20"/>
          <p:cNvCxnSpPr/>
          <p:nvPr/>
        </p:nvCxnSpPr>
        <p:spPr>
          <a:xfrm>
            <a:off x="10083359" y="3575976"/>
            <a:ext cx="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04;p20"/>
          <p:cNvCxnSpPr/>
          <p:nvPr/>
        </p:nvCxnSpPr>
        <p:spPr>
          <a:xfrm>
            <a:off x="10083359" y="5071740"/>
            <a:ext cx="0" cy="4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207;p20"/>
          <p:cNvCxnSpPr/>
          <p:nvPr/>
        </p:nvCxnSpPr>
        <p:spPr>
          <a:xfrm rot="10800000">
            <a:off x="7516484" y="5101040"/>
            <a:ext cx="0" cy="3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08;p20"/>
          <p:cNvCxnSpPr/>
          <p:nvPr/>
        </p:nvCxnSpPr>
        <p:spPr>
          <a:xfrm rot="10800000">
            <a:off x="7545659" y="3614826"/>
            <a:ext cx="0" cy="3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09;p20"/>
          <p:cNvCxnSpPr/>
          <p:nvPr/>
        </p:nvCxnSpPr>
        <p:spPr>
          <a:xfrm flipH="1" flipV="1">
            <a:off x="5680395" y="2233324"/>
            <a:ext cx="581243" cy="12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198;p20"/>
          <p:cNvSpPr txBox="1"/>
          <p:nvPr/>
        </p:nvSpPr>
        <p:spPr>
          <a:xfrm>
            <a:off x="2862342" y="1310455"/>
            <a:ext cx="72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결과 </a:t>
            </a:r>
            <a:r>
              <a:rPr lang="ko" sz="900" dirty="0" smtClean="0"/>
              <a:t>화면</a:t>
            </a:r>
            <a:endParaRPr sz="9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975" y="5174281"/>
            <a:ext cx="5119763" cy="9886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2" name="Google Shape;209;p20"/>
          <p:cNvCxnSpPr/>
          <p:nvPr/>
        </p:nvCxnSpPr>
        <p:spPr>
          <a:xfrm flipH="1" flipV="1">
            <a:off x="5739746" y="5668603"/>
            <a:ext cx="581243" cy="12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09;p20"/>
          <p:cNvCxnSpPr/>
          <p:nvPr/>
        </p:nvCxnSpPr>
        <p:spPr>
          <a:xfrm>
            <a:off x="5829712" y="5895693"/>
            <a:ext cx="491277" cy="102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226;p22"/>
          <p:cNvSpPr txBox="1"/>
          <p:nvPr/>
        </p:nvSpPr>
        <p:spPr>
          <a:xfrm>
            <a:off x="1924604" y="4863170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err="1" smtClean="0"/>
              <a:t>commentsMapper</a:t>
            </a:r>
            <a:endParaRPr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5123543" y="872231"/>
            <a:ext cx="172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     댓글 등록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6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기획의도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DE3543-6B31-F655-1F72-8F9D7F69FF16}"/>
              </a:ext>
            </a:extLst>
          </p:cNvPr>
          <p:cNvSpPr>
            <a:spLocks/>
          </p:cNvSpPr>
          <p:nvPr/>
        </p:nvSpPr>
        <p:spPr>
          <a:xfrm>
            <a:off x="1056909" y="1434921"/>
            <a:ext cx="5040000" cy="22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E25955-2E6D-83A3-A983-A4142B4790D4}"/>
              </a:ext>
            </a:extLst>
          </p:cNvPr>
          <p:cNvSpPr>
            <a:spLocks/>
          </p:cNvSpPr>
          <p:nvPr/>
        </p:nvSpPr>
        <p:spPr>
          <a:xfrm>
            <a:off x="6095090" y="1434921"/>
            <a:ext cx="5040000" cy="22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9079D4-A34C-72F9-327C-1CC28E11DDC9}"/>
              </a:ext>
            </a:extLst>
          </p:cNvPr>
          <p:cNvSpPr>
            <a:spLocks/>
          </p:cNvSpPr>
          <p:nvPr/>
        </p:nvSpPr>
        <p:spPr>
          <a:xfrm>
            <a:off x="1056909" y="3702013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FE647B-6F57-183C-CE75-55A4CE2F3435}"/>
              </a:ext>
            </a:extLst>
          </p:cNvPr>
          <p:cNvSpPr>
            <a:spLocks/>
          </p:cNvSpPr>
          <p:nvPr/>
        </p:nvSpPr>
        <p:spPr>
          <a:xfrm>
            <a:off x="6095090" y="3702013"/>
            <a:ext cx="5040000" cy="22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5E5E2A-ADB2-2CD7-147D-E76297541D87}"/>
              </a:ext>
            </a:extLst>
          </p:cNvPr>
          <p:cNvSpPr/>
          <p:nvPr/>
        </p:nvSpPr>
        <p:spPr>
          <a:xfrm>
            <a:off x="5431652" y="3052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4CDA4-9014-2746-B84D-6E9D6E7D8565}"/>
              </a:ext>
            </a:extLst>
          </p:cNvPr>
          <p:cNvSpPr txBox="1"/>
          <p:nvPr/>
        </p:nvSpPr>
        <p:spPr>
          <a:xfrm>
            <a:off x="5507332" y="3062549"/>
            <a:ext cx="3289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0E1EF0-D37E-07D7-94F6-74118B6E32BD}"/>
              </a:ext>
            </a:extLst>
          </p:cNvPr>
          <p:cNvSpPr/>
          <p:nvPr/>
        </p:nvSpPr>
        <p:spPr>
          <a:xfrm>
            <a:off x="6267709" y="3052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38191-EDD5-99F7-9D88-E95579E89CD3}"/>
              </a:ext>
            </a:extLst>
          </p:cNvPr>
          <p:cNvSpPr txBox="1">
            <a:spLocks/>
          </p:cNvSpPr>
          <p:nvPr/>
        </p:nvSpPr>
        <p:spPr>
          <a:xfrm>
            <a:off x="6319724" y="3079822"/>
            <a:ext cx="37221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 smtClean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F90BD1-8D7D-5A9E-4A96-6EB6B1836336}"/>
              </a:ext>
            </a:extLst>
          </p:cNvPr>
          <p:cNvSpPr/>
          <p:nvPr/>
        </p:nvSpPr>
        <p:spPr>
          <a:xfrm>
            <a:off x="5430500" y="3907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23-78E3-E143-EFA3-226D52E8CADB}"/>
              </a:ext>
            </a:extLst>
          </p:cNvPr>
          <p:cNvSpPr txBox="1"/>
          <p:nvPr/>
        </p:nvSpPr>
        <p:spPr>
          <a:xfrm>
            <a:off x="5477143" y="3917645"/>
            <a:ext cx="38183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DBEDE0-E645-CA6E-5200-F809E26AE498}"/>
              </a:ext>
            </a:extLst>
          </p:cNvPr>
          <p:cNvSpPr/>
          <p:nvPr/>
        </p:nvSpPr>
        <p:spPr>
          <a:xfrm>
            <a:off x="6278900" y="3907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8FCE4-186B-9D28-5ADC-86E6E065A982}"/>
              </a:ext>
            </a:extLst>
          </p:cNvPr>
          <p:cNvSpPr txBox="1"/>
          <p:nvPr/>
        </p:nvSpPr>
        <p:spPr>
          <a:xfrm>
            <a:off x="6324123" y="3917644"/>
            <a:ext cx="3866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93706" y="1621835"/>
            <a:ext cx="389832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 smtClean="0">
                <a:solidFill>
                  <a:schemeClr val="bg1"/>
                </a:solidFill>
                <a:latin typeface="+mn-ea"/>
              </a:rPr>
              <a:t>블루스퀘어란</a:t>
            </a:r>
            <a:r>
              <a:rPr lang="en-US" altLang="ko-KR" b="1" spc="-150" dirty="0" smtClean="0">
                <a:solidFill>
                  <a:schemeClr val="bg1"/>
                </a:solidFill>
                <a:latin typeface="+mn-ea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공연 투자 및 티켓 유통 영역을 이끌어온 인터파크가 운영하는 </a:t>
            </a:r>
            <a:r>
              <a:rPr lang="ko-KR" altLang="en-US" sz="1400" b="1" dirty="0">
                <a:solidFill>
                  <a:schemeClr val="bg1"/>
                </a:solidFill>
              </a:rPr>
              <a:t>뮤지컬 공연장</a:t>
            </a:r>
            <a:r>
              <a:rPr lang="ko-KR" altLang="en-US" sz="1400" dirty="0">
                <a:solidFill>
                  <a:schemeClr val="bg1"/>
                </a:solidFill>
              </a:rPr>
              <a:t>으로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en-US" altLang="ko-KR" sz="1400" dirty="0"/>
              <a:t>  </a:t>
            </a:r>
            <a:r>
              <a:rPr lang="ko-KR" altLang="en-US" sz="1400" dirty="0">
                <a:solidFill>
                  <a:schemeClr val="bg1"/>
                </a:solidFill>
              </a:rPr>
              <a:t>보다 나은 사용자환경을 제공하기 위해서 </a:t>
            </a:r>
            <a:r>
              <a:rPr lang="ko-KR" altLang="en-US" sz="1400" dirty="0" err="1">
                <a:solidFill>
                  <a:schemeClr val="bg1"/>
                </a:solidFill>
              </a:rPr>
              <a:t>리뉴얼이</a:t>
            </a:r>
            <a:r>
              <a:rPr lang="ko-KR" altLang="en-US" sz="1400" dirty="0">
                <a:solidFill>
                  <a:schemeClr val="bg1"/>
                </a:solidFill>
              </a:rPr>
              <a:t> 필요하다고 생각했습니다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http://www.bluesquare.kr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/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6872779" y="1763021"/>
            <a:ext cx="40796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+mj-ea"/>
              </a:rPr>
              <a:t>간편한 티켓 </a:t>
            </a:r>
            <a:r>
              <a:rPr lang="ko-KR" altLang="en-US" b="1" dirty="0" smtClean="0">
                <a:latin typeface="+mj-ea"/>
              </a:rPr>
              <a:t>예매</a:t>
            </a:r>
            <a:endParaRPr lang="en-US" altLang="ko-KR" b="1" dirty="0" smtClean="0">
              <a:latin typeface="+mj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/>
              <a:t>기존 사이트에서는 예매하기 버튼을 누르면 인터파크 사이트로 이동해야 하는 번거로움이 있었습니다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이런 불편함을 해소하기 위해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b="1" dirty="0"/>
              <a:t>홈페이지에서 직접 티켓 예매</a:t>
            </a:r>
            <a:r>
              <a:rPr lang="ko-KR" altLang="en-US" sz="1400" dirty="0"/>
              <a:t>를 할 수 있도록 개선하였습니다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pPr algn="just"/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9845CE-5F38-8D74-E775-FDE803C59C9E}"/>
              </a:ext>
            </a:extLst>
          </p:cNvPr>
          <p:cNvSpPr txBox="1"/>
          <p:nvPr/>
        </p:nvSpPr>
        <p:spPr>
          <a:xfrm>
            <a:off x="1309360" y="3989948"/>
            <a:ext cx="406701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 smtClean="0">
                <a:solidFill>
                  <a:schemeClr val="bg1"/>
                </a:solidFill>
                <a:latin typeface="+mn-ea"/>
              </a:rPr>
              <a:t>접근이 쉬운 빠른 메뉴</a:t>
            </a:r>
            <a:endParaRPr lang="en-US" altLang="ko-KR" b="1" spc="-150" dirty="0" smtClean="0">
              <a:solidFill>
                <a:schemeClr val="bg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사용자의 편의를 위해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자주 사용되는 기능들을 정리하여 빠른 메뉴</a:t>
            </a:r>
            <a:r>
              <a:rPr lang="ko-KR" altLang="en-US" sz="1400" dirty="0">
                <a:solidFill>
                  <a:schemeClr val="bg1"/>
                </a:solidFill>
              </a:rPr>
              <a:t>로 만들어 접근성을 높였습니다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사용자들이 </a:t>
            </a:r>
            <a:r>
              <a:rPr lang="ko-KR" altLang="en-US" sz="1400" dirty="0">
                <a:solidFill>
                  <a:schemeClr val="bg1"/>
                </a:solidFill>
              </a:rPr>
              <a:t>필요로 하는 기능들을 빠르게 찾을 수 </a:t>
            </a:r>
            <a:r>
              <a:rPr lang="ko-KR" altLang="en-US" sz="1400" dirty="0" smtClean="0">
                <a:solidFill>
                  <a:schemeClr val="bg1"/>
                </a:solidFill>
              </a:rPr>
              <a:t>있도록 하여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사용자가 더 편리하게 홈페이지를 이용할 수 있게 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F3A11B-9C54-FD80-D998-F99320149069}"/>
              </a:ext>
            </a:extLst>
          </p:cNvPr>
          <p:cNvSpPr txBox="1"/>
          <p:nvPr/>
        </p:nvSpPr>
        <p:spPr>
          <a:xfrm>
            <a:off x="6877336" y="3917644"/>
            <a:ext cx="397479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latin typeface="+mj-ea"/>
              </a:rPr>
              <a:t>찾기 쉬운 공연 후기</a:t>
            </a:r>
            <a:endParaRPr lang="en-US" altLang="ko-KR" b="1" dirty="0" smtClean="0">
              <a:latin typeface="+mj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/>
              <a:t>기존 사이트에서는 공연 후기 게시판이 </a:t>
            </a:r>
            <a:r>
              <a:rPr lang="ko-KR" altLang="en-US" sz="1400" dirty="0" smtClean="0"/>
              <a:t>없어 </a:t>
            </a:r>
            <a:r>
              <a:rPr lang="ko-KR" altLang="en-US" sz="1400" dirty="0"/>
              <a:t>공연에 대한 다른 사람들의 후기를 알기가 어려웠습니다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이러한 불편함을 해소하기 위해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공연 </a:t>
            </a:r>
            <a:r>
              <a:rPr lang="ko-KR" altLang="en-US" sz="1400" dirty="0"/>
              <a:t>후기 게시판을 새롭게 개설하였습니다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통해 </a:t>
            </a:r>
            <a:r>
              <a:rPr lang="ko-KR" altLang="en-US" sz="1400" dirty="0" smtClean="0"/>
              <a:t>사용자들은 </a:t>
            </a:r>
            <a:r>
              <a:rPr lang="ko-KR" altLang="en-US" sz="1400" b="1" dirty="0" smtClean="0"/>
              <a:t>공연에 대한 </a:t>
            </a:r>
            <a:r>
              <a:rPr lang="ko-KR" altLang="en-US" sz="1400" b="1" dirty="0"/>
              <a:t>다양한 의견과 정보를 공유</a:t>
            </a:r>
            <a:r>
              <a:rPr lang="ko-KR" altLang="en-US" sz="1400" dirty="0"/>
              <a:t>할 수 </a:t>
            </a:r>
            <a:r>
              <a:rPr lang="ko-KR" altLang="en-US" sz="1400" dirty="0" smtClean="0"/>
              <a:t>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7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17" name="Google Shape;226;p22"/>
          <p:cNvSpPr txBox="1"/>
          <p:nvPr/>
        </p:nvSpPr>
        <p:spPr>
          <a:xfrm>
            <a:off x="1891510" y="1653709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Comments</a:t>
            </a:r>
            <a:r>
              <a:rPr lang="ko" sz="900" dirty="0" smtClean="0"/>
              <a:t>Controller</a:t>
            </a:r>
            <a:endParaRPr sz="900" dirty="0"/>
          </a:p>
        </p:txBody>
      </p:sp>
      <p:sp>
        <p:nvSpPr>
          <p:cNvPr id="19" name="Google Shape;226;p22"/>
          <p:cNvSpPr txBox="1"/>
          <p:nvPr/>
        </p:nvSpPr>
        <p:spPr>
          <a:xfrm>
            <a:off x="7785767" y="1834002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err="1" smtClean="0"/>
              <a:t>CommentsServiceImpl</a:t>
            </a:r>
            <a:endParaRPr sz="900" dirty="0"/>
          </a:p>
        </p:txBody>
      </p:sp>
      <p:sp>
        <p:nvSpPr>
          <p:cNvPr id="21" name="Google Shape;226;p22"/>
          <p:cNvSpPr txBox="1"/>
          <p:nvPr/>
        </p:nvSpPr>
        <p:spPr>
          <a:xfrm>
            <a:off x="7761702" y="4855768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err="1" smtClean="0"/>
              <a:t>CommentsDaoImpl</a:t>
            </a:r>
            <a:endParaRPr sz="900" dirty="0"/>
          </a:p>
        </p:txBody>
      </p:sp>
      <p:cxnSp>
        <p:nvCxnSpPr>
          <p:cNvPr id="22" name="Google Shape;203;p20"/>
          <p:cNvCxnSpPr/>
          <p:nvPr/>
        </p:nvCxnSpPr>
        <p:spPr>
          <a:xfrm>
            <a:off x="9981343" y="3485261"/>
            <a:ext cx="0" cy="14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08;p20"/>
          <p:cNvCxnSpPr/>
          <p:nvPr/>
        </p:nvCxnSpPr>
        <p:spPr>
          <a:xfrm flipV="1">
            <a:off x="7761702" y="3485261"/>
            <a:ext cx="0" cy="140257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09;p20"/>
          <p:cNvCxnSpPr/>
          <p:nvPr/>
        </p:nvCxnSpPr>
        <p:spPr>
          <a:xfrm flipH="1" flipV="1">
            <a:off x="5494107" y="5469631"/>
            <a:ext cx="581243" cy="12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09;p20"/>
          <p:cNvCxnSpPr/>
          <p:nvPr/>
        </p:nvCxnSpPr>
        <p:spPr>
          <a:xfrm>
            <a:off x="5507060" y="5800039"/>
            <a:ext cx="595254" cy="124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226;p22"/>
          <p:cNvSpPr txBox="1"/>
          <p:nvPr/>
        </p:nvSpPr>
        <p:spPr>
          <a:xfrm>
            <a:off x="1891510" y="4726265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err="1" smtClean="0"/>
              <a:t>commentsMapper</a:t>
            </a:r>
            <a:endParaRPr sz="9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4" y="1982883"/>
            <a:ext cx="5357468" cy="20709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555" y="2336678"/>
            <a:ext cx="4772025" cy="781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1" name="Google Shape;209;p20"/>
          <p:cNvCxnSpPr/>
          <p:nvPr/>
        </p:nvCxnSpPr>
        <p:spPr>
          <a:xfrm flipH="1" flipV="1">
            <a:off x="5902487" y="2521383"/>
            <a:ext cx="581243" cy="12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09;p20"/>
          <p:cNvCxnSpPr/>
          <p:nvPr/>
        </p:nvCxnSpPr>
        <p:spPr>
          <a:xfrm>
            <a:off x="5915440" y="2851791"/>
            <a:ext cx="595254" cy="124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903" y="5178903"/>
            <a:ext cx="4067175" cy="1085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845" y="5355115"/>
            <a:ext cx="4381500" cy="7334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5123543" y="872231"/>
            <a:ext cx="172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     댓글 수정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30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17" name="Google Shape;226;p22"/>
          <p:cNvSpPr txBox="1"/>
          <p:nvPr/>
        </p:nvSpPr>
        <p:spPr>
          <a:xfrm>
            <a:off x="1891510" y="1653709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smtClean="0"/>
              <a:t>Comments</a:t>
            </a:r>
            <a:r>
              <a:rPr lang="ko" sz="900" dirty="0" smtClean="0"/>
              <a:t>Controller</a:t>
            </a:r>
            <a:endParaRPr sz="900" dirty="0"/>
          </a:p>
        </p:txBody>
      </p:sp>
      <p:sp>
        <p:nvSpPr>
          <p:cNvPr id="19" name="Google Shape;226;p22"/>
          <p:cNvSpPr txBox="1"/>
          <p:nvPr/>
        </p:nvSpPr>
        <p:spPr>
          <a:xfrm>
            <a:off x="7785767" y="1834002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err="1" smtClean="0"/>
              <a:t>CommentsServiceImpl</a:t>
            </a:r>
            <a:endParaRPr sz="900" dirty="0"/>
          </a:p>
        </p:txBody>
      </p:sp>
      <p:sp>
        <p:nvSpPr>
          <p:cNvPr id="21" name="Google Shape;226;p22"/>
          <p:cNvSpPr txBox="1"/>
          <p:nvPr/>
        </p:nvSpPr>
        <p:spPr>
          <a:xfrm>
            <a:off x="7704432" y="4498335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err="1" smtClean="0"/>
              <a:t>CommentsDaoImpl</a:t>
            </a:r>
            <a:endParaRPr sz="900" dirty="0"/>
          </a:p>
        </p:txBody>
      </p:sp>
      <p:cxnSp>
        <p:nvCxnSpPr>
          <p:cNvPr id="22" name="Google Shape;203;p20"/>
          <p:cNvCxnSpPr/>
          <p:nvPr/>
        </p:nvCxnSpPr>
        <p:spPr>
          <a:xfrm>
            <a:off x="9970886" y="3804557"/>
            <a:ext cx="0" cy="9217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08;p20"/>
          <p:cNvCxnSpPr/>
          <p:nvPr/>
        </p:nvCxnSpPr>
        <p:spPr>
          <a:xfrm flipV="1">
            <a:off x="7704432" y="3804557"/>
            <a:ext cx="0" cy="9217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209;p20"/>
          <p:cNvCxnSpPr/>
          <p:nvPr/>
        </p:nvCxnSpPr>
        <p:spPr>
          <a:xfrm flipH="1" flipV="1">
            <a:off x="5494107" y="5469631"/>
            <a:ext cx="581243" cy="12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09;p20"/>
          <p:cNvCxnSpPr/>
          <p:nvPr/>
        </p:nvCxnSpPr>
        <p:spPr>
          <a:xfrm>
            <a:off x="5507060" y="5800039"/>
            <a:ext cx="595254" cy="124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226;p22"/>
          <p:cNvSpPr txBox="1"/>
          <p:nvPr/>
        </p:nvSpPr>
        <p:spPr>
          <a:xfrm>
            <a:off x="1891510" y="4726265"/>
            <a:ext cx="218511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900" dirty="0" err="1" smtClean="0"/>
              <a:t>commentsMapper</a:t>
            </a:r>
            <a:endParaRPr sz="900" dirty="0"/>
          </a:p>
        </p:txBody>
      </p:sp>
      <p:cxnSp>
        <p:nvCxnSpPr>
          <p:cNvPr id="31" name="Google Shape;209;p20"/>
          <p:cNvCxnSpPr/>
          <p:nvPr/>
        </p:nvCxnSpPr>
        <p:spPr>
          <a:xfrm flipH="1" flipV="1">
            <a:off x="5752699" y="2710540"/>
            <a:ext cx="581243" cy="121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09;p20"/>
          <p:cNvCxnSpPr/>
          <p:nvPr/>
        </p:nvCxnSpPr>
        <p:spPr>
          <a:xfrm>
            <a:off x="5765652" y="3040948"/>
            <a:ext cx="595254" cy="124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555" y="4931280"/>
            <a:ext cx="4452257" cy="10888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688" y="5084129"/>
            <a:ext cx="3914775" cy="952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170" y="2373550"/>
            <a:ext cx="4605337" cy="12781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48" y="2071167"/>
            <a:ext cx="4970790" cy="20447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5123543" y="872231"/>
            <a:ext cx="172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     댓글 삭제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29" name="Google Shape;2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965" y="1875214"/>
            <a:ext cx="2000250" cy="28575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0" name="Google Shape;2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690" y="1875214"/>
            <a:ext cx="1508760" cy="2286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Google Shape;258;p24"/>
          <p:cNvSpPr txBox="1"/>
          <p:nvPr/>
        </p:nvSpPr>
        <p:spPr>
          <a:xfrm>
            <a:off x="2861518" y="1600509"/>
            <a:ext cx="114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일반 회원 로그인</a:t>
            </a:r>
            <a:endParaRPr sz="900" dirty="0"/>
          </a:p>
        </p:txBody>
      </p:sp>
      <p:cxnSp>
        <p:nvCxnSpPr>
          <p:cNvPr id="34" name="Google Shape;259;p24"/>
          <p:cNvCxnSpPr>
            <a:stCxn id="30" idx="2"/>
          </p:cNvCxnSpPr>
          <p:nvPr/>
        </p:nvCxnSpPr>
        <p:spPr>
          <a:xfrm rot="-5400000" flipH="1">
            <a:off x="6725920" y="1734964"/>
            <a:ext cx="379800" cy="1117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260;p24"/>
          <p:cNvSpPr txBox="1"/>
          <p:nvPr/>
        </p:nvSpPr>
        <p:spPr>
          <a:xfrm>
            <a:off x="7360365" y="2289089"/>
            <a:ext cx="388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admin 계정으로 로그인 시 관리자 메뉴로 진입할 수 있는 링크가 노출됨</a:t>
            </a:r>
            <a:endParaRPr sz="900"/>
          </a:p>
        </p:txBody>
      </p:sp>
      <p:sp>
        <p:nvSpPr>
          <p:cNvPr id="37" name="Google Shape;262;p24"/>
          <p:cNvSpPr txBox="1"/>
          <p:nvPr/>
        </p:nvSpPr>
        <p:spPr>
          <a:xfrm>
            <a:off x="8773815" y="2814072"/>
            <a:ext cx="10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adminController</a:t>
            </a:r>
            <a:endParaRPr sz="900"/>
          </a:p>
        </p:txBody>
      </p:sp>
      <p:pic>
        <p:nvPicPr>
          <p:cNvPr id="39" name="Google Shape;26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490" y="3170589"/>
            <a:ext cx="1062300" cy="36689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66;p24"/>
          <p:cNvSpPr txBox="1"/>
          <p:nvPr/>
        </p:nvSpPr>
        <p:spPr>
          <a:xfrm>
            <a:off x="3447365" y="2874064"/>
            <a:ext cx="156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관리자 메뉴 - 공연관리</a:t>
            </a:r>
            <a:endParaRPr sz="1000"/>
          </a:p>
        </p:txBody>
      </p:sp>
      <p:sp>
        <p:nvSpPr>
          <p:cNvPr id="43" name="Google Shape;268;p24"/>
          <p:cNvSpPr/>
          <p:nvPr/>
        </p:nvSpPr>
        <p:spPr>
          <a:xfrm>
            <a:off x="4055340" y="4451864"/>
            <a:ext cx="712800" cy="28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26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4747" y="3139575"/>
            <a:ext cx="2594049" cy="8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833" y="3509289"/>
            <a:ext cx="5167771" cy="14135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8" name="Google Shape;263;p24"/>
          <p:cNvSpPr txBox="1"/>
          <p:nvPr/>
        </p:nvSpPr>
        <p:spPr>
          <a:xfrm>
            <a:off x="7398485" y="4399064"/>
            <a:ext cx="139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관리자 페이지로 이동</a:t>
            </a:r>
            <a:endParaRPr sz="1000"/>
          </a:p>
        </p:txBody>
      </p:sp>
      <p:cxnSp>
        <p:nvCxnSpPr>
          <p:cNvPr id="49" name="Google Shape;267;p24"/>
          <p:cNvCxnSpPr/>
          <p:nvPr/>
        </p:nvCxnSpPr>
        <p:spPr>
          <a:xfrm rot="5400000">
            <a:off x="7553217" y="2313521"/>
            <a:ext cx="389700" cy="3708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268;p24"/>
          <p:cNvSpPr/>
          <p:nvPr/>
        </p:nvSpPr>
        <p:spPr>
          <a:xfrm>
            <a:off x="1454091" y="4451864"/>
            <a:ext cx="712800" cy="28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269;p24"/>
          <p:cNvCxnSpPr>
            <a:stCxn id="50" idx="2"/>
          </p:cNvCxnSpPr>
          <p:nvPr/>
        </p:nvCxnSpPr>
        <p:spPr>
          <a:xfrm rot="-5400000" flipH="1">
            <a:off x="2102991" y="4445264"/>
            <a:ext cx="777900" cy="1362900"/>
          </a:xfrm>
          <a:prstGeom prst="bentConnector2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270;p24"/>
          <p:cNvSpPr txBox="1"/>
          <p:nvPr/>
        </p:nvSpPr>
        <p:spPr>
          <a:xfrm>
            <a:off x="3241583" y="5330345"/>
            <a:ext cx="2809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공연 제목 클릭 시 해당 공연의 상세 페이지로 이동</a:t>
            </a:r>
            <a:endParaRPr sz="900" dirty="0"/>
          </a:p>
        </p:txBody>
      </p:sp>
      <p:sp>
        <p:nvSpPr>
          <p:cNvPr id="53" name="TextBox 52"/>
          <p:cNvSpPr txBox="1"/>
          <p:nvPr/>
        </p:nvSpPr>
        <p:spPr>
          <a:xfrm>
            <a:off x="5123543" y="872231"/>
            <a:ext cx="1721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     관리자 기능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9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15839" y="914610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공연 관리 상세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15288"/>
          <a:stretch/>
        </p:blipFill>
        <p:spPr>
          <a:xfrm>
            <a:off x="1046538" y="1901966"/>
            <a:ext cx="5049456" cy="35270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4" name="Google Shape;277;p25"/>
          <p:cNvCxnSpPr/>
          <p:nvPr/>
        </p:nvCxnSpPr>
        <p:spPr>
          <a:xfrm rot="10800000">
            <a:off x="6337425" y="2384853"/>
            <a:ext cx="76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279;p25"/>
          <p:cNvSpPr/>
          <p:nvPr/>
        </p:nvSpPr>
        <p:spPr>
          <a:xfrm>
            <a:off x="3129742" y="3555911"/>
            <a:ext cx="492324" cy="21915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280;p25"/>
          <p:cNvCxnSpPr>
            <a:stCxn id="25" idx="0"/>
          </p:cNvCxnSpPr>
          <p:nvPr/>
        </p:nvCxnSpPr>
        <p:spPr>
          <a:xfrm rot="5400000" flipH="1" flipV="1">
            <a:off x="5329940" y="1545249"/>
            <a:ext cx="56627" cy="3964699"/>
          </a:xfrm>
          <a:prstGeom prst="bentConnector2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" name="Google Shape;2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7925" y="1901966"/>
            <a:ext cx="2887850" cy="9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0775" y="5155341"/>
            <a:ext cx="2144557" cy="6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284;p25"/>
          <p:cNvSpPr/>
          <p:nvPr/>
        </p:nvSpPr>
        <p:spPr>
          <a:xfrm>
            <a:off x="3622066" y="3555911"/>
            <a:ext cx="413353" cy="21915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285;p25"/>
          <p:cNvCxnSpPr>
            <a:endCxn id="33" idx="1"/>
          </p:cNvCxnSpPr>
          <p:nvPr/>
        </p:nvCxnSpPr>
        <p:spPr>
          <a:xfrm>
            <a:off x="3828742" y="3758462"/>
            <a:ext cx="3732033" cy="1727179"/>
          </a:xfrm>
          <a:prstGeom prst="bentConnector3">
            <a:avLst>
              <a:gd name="adj1" fmla="val -24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/>
          <a:srcRect t="23067" b="8801"/>
          <a:stretch/>
        </p:blipFill>
        <p:spPr>
          <a:xfrm>
            <a:off x="7340603" y="3153686"/>
            <a:ext cx="3505065" cy="1242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0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95453" y="914610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공연 등록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20217" b="10113"/>
          <a:stretch/>
        </p:blipFill>
        <p:spPr>
          <a:xfrm>
            <a:off x="1381502" y="1664155"/>
            <a:ext cx="3450199" cy="13848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Google Shape;292;p26"/>
          <p:cNvSpPr txBox="1"/>
          <p:nvPr/>
        </p:nvSpPr>
        <p:spPr>
          <a:xfrm>
            <a:off x="2592190" y="1341055"/>
            <a:ext cx="10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performReg.jsp</a:t>
            </a:r>
            <a:endParaRPr sz="400" dirty="0"/>
          </a:p>
        </p:txBody>
      </p:sp>
      <p:pic>
        <p:nvPicPr>
          <p:cNvPr id="18" name="Google Shape;2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213" y="1736963"/>
            <a:ext cx="3865925" cy="9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94;p26"/>
          <p:cNvSpPr txBox="1"/>
          <p:nvPr/>
        </p:nvSpPr>
        <p:spPr>
          <a:xfrm>
            <a:off x="7106263" y="1489488"/>
            <a:ext cx="120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adminController</a:t>
            </a:r>
            <a:endParaRPr sz="900"/>
          </a:p>
        </p:txBody>
      </p:sp>
      <p:pic>
        <p:nvPicPr>
          <p:cNvPr id="20" name="Google Shape;2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7600" y="3289726"/>
            <a:ext cx="1958100" cy="5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9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3913" y="3066738"/>
            <a:ext cx="3346251" cy="14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97;p26"/>
          <p:cNvSpPr txBox="1"/>
          <p:nvPr/>
        </p:nvSpPr>
        <p:spPr>
          <a:xfrm>
            <a:off x="9862100" y="2831326"/>
            <a:ext cx="1013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공연 정보 등록</a:t>
            </a:r>
            <a:endParaRPr sz="900"/>
          </a:p>
        </p:txBody>
      </p:sp>
      <p:sp>
        <p:nvSpPr>
          <p:cNvPr id="29" name="Google Shape;298;p26"/>
          <p:cNvSpPr txBox="1"/>
          <p:nvPr/>
        </p:nvSpPr>
        <p:spPr>
          <a:xfrm>
            <a:off x="6529213" y="2830166"/>
            <a:ext cx="120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공연 이미지 등록</a:t>
            </a:r>
            <a:endParaRPr sz="900"/>
          </a:p>
        </p:txBody>
      </p:sp>
      <p:sp>
        <p:nvSpPr>
          <p:cNvPr id="30" name="Google Shape;299;p26"/>
          <p:cNvSpPr txBox="1"/>
          <p:nvPr/>
        </p:nvSpPr>
        <p:spPr>
          <a:xfrm>
            <a:off x="8387925" y="2818038"/>
            <a:ext cx="1299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AdminServiceImpl</a:t>
            </a:r>
            <a:endParaRPr sz="900"/>
          </a:p>
        </p:txBody>
      </p:sp>
      <p:pic>
        <p:nvPicPr>
          <p:cNvPr id="31" name="Google Shape;30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45650" y="4813763"/>
            <a:ext cx="2559124" cy="5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0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4550" y="4832013"/>
            <a:ext cx="2783375" cy="4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02;p26"/>
          <p:cNvSpPr txBox="1"/>
          <p:nvPr/>
        </p:nvSpPr>
        <p:spPr>
          <a:xfrm>
            <a:off x="7933900" y="4567138"/>
            <a:ext cx="120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AdminDaoImpl</a:t>
            </a:r>
            <a:endParaRPr sz="900"/>
          </a:p>
        </p:txBody>
      </p:sp>
      <p:pic>
        <p:nvPicPr>
          <p:cNvPr id="35" name="Google Shape;30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1699" y="3519188"/>
            <a:ext cx="2990524" cy="140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304;p26"/>
          <p:cNvCxnSpPr/>
          <p:nvPr/>
        </p:nvCxnSpPr>
        <p:spPr>
          <a:xfrm rot="10800000">
            <a:off x="4016750" y="3313463"/>
            <a:ext cx="126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305;p26"/>
          <p:cNvSpPr txBox="1"/>
          <p:nvPr/>
        </p:nvSpPr>
        <p:spPr>
          <a:xfrm>
            <a:off x="2954400" y="3243588"/>
            <a:ext cx="106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이미지 파일 저장</a:t>
            </a:r>
            <a:endParaRPr sz="900"/>
          </a:p>
        </p:txBody>
      </p:sp>
      <p:sp>
        <p:nvSpPr>
          <p:cNvPr id="40" name="Google Shape;306;p26"/>
          <p:cNvSpPr txBox="1"/>
          <p:nvPr/>
        </p:nvSpPr>
        <p:spPr>
          <a:xfrm>
            <a:off x="2171700" y="3243588"/>
            <a:ext cx="78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FileService</a:t>
            </a:r>
            <a:endParaRPr/>
          </a:p>
        </p:txBody>
      </p:sp>
      <p:pic>
        <p:nvPicPr>
          <p:cNvPr id="41" name="Google Shape;30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9775" y="5906363"/>
            <a:ext cx="3865925" cy="45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30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50399" y="5874626"/>
            <a:ext cx="3865925" cy="523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309;p26"/>
          <p:cNvCxnSpPr/>
          <p:nvPr/>
        </p:nvCxnSpPr>
        <p:spPr>
          <a:xfrm>
            <a:off x="5093375" y="2153413"/>
            <a:ext cx="53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311;p26"/>
          <p:cNvCxnSpPr/>
          <p:nvPr/>
        </p:nvCxnSpPr>
        <p:spPr>
          <a:xfrm>
            <a:off x="9600425" y="2747413"/>
            <a:ext cx="0" cy="51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312;p26"/>
          <p:cNvCxnSpPr/>
          <p:nvPr/>
        </p:nvCxnSpPr>
        <p:spPr>
          <a:xfrm>
            <a:off x="9635375" y="3886538"/>
            <a:ext cx="0" cy="88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13;p26"/>
          <p:cNvCxnSpPr/>
          <p:nvPr/>
        </p:nvCxnSpPr>
        <p:spPr>
          <a:xfrm>
            <a:off x="7266275" y="4529463"/>
            <a:ext cx="9600" cy="3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314;p26"/>
          <p:cNvCxnSpPr/>
          <p:nvPr/>
        </p:nvCxnSpPr>
        <p:spPr>
          <a:xfrm>
            <a:off x="9621400" y="5375063"/>
            <a:ext cx="0" cy="45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315;p26"/>
          <p:cNvCxnSpPr/>
          <p:nvPr/>
        </p:nvCxnSpPr>
        <p:spPr>
          <a:xfrm>
            <a:off x="6190050" y="5382063"/>
            <a:ext cx="0" cy="41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66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 상세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15839" y="914610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/>
                </a:solidFill>
              </a:rPr>
              <a:t>공연 일정 등록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t="15288"/>
          <a:stretch/>
        </p:blipFill>
        <p:spPr>
          <a:xfrm>
            <a:off x="823859" y="1503046"/>
            <a:ext cx="5049456" cy="35270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Google Shape;322;p27"/>
          <p:cNvSpPr/>
          <p:nvPr/>
        </p:nvSpPr>
        <p:spPr>
          <a:xfrm>
            <a:off x="922713" y="3510146"/>
            <a:ext cx="4915974" cy="1483374"/>
          </a:xfrm>
          <a:prstGeom prst="rect">
            <a:avLst/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23;p27"/>
          <p:cNvPicPr preferRelativeResize="0"/>
          <p:nvPr/>
        </p:nvPicPr>
        <p:blipFill rotWithShape="1">
          <a:blip r:embed="rId4">
            <a:alphaModFix/>
          </a:blip>
          <a:srcRect t="4063" b="-1"/>
          <a:stretch/>
        </p:blipFill>
        <p:spPr>
          <a:xfrm>
            <a:off x="3290724" y="4812662"/>
            <a:ext cx="1951125" cy="137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4;p27"/>
          <p:cNvSpPr/>
          <p:nvPr/>
        </p:nvSpPr>
        <p:spPr>
          <a:xfrm>
            <a:off x="2116352" y="4586396"/>
            <a:ext cx="2435629" cy="24804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325;p27"/>
          <p:cNvCxnSpPr>
            <a:endCxn id="20" idx="2"/>
          </p:cNvCxnSpPr>
          <p:nvPr/>
        </p:nvCxnSpPr>
        <p:spPr>
          <a:xfrm flipV="1">
            <a:off x="4551981" y="3153896"/>
            <a:ext cx="2175006" cy="1564603"/>
          </a:xfrm>
          <a:prstGeom prst="bentConnector2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3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662" y="2285971"/>
            <a:ext cx="2992650" cy="8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27;p27"/>
          <p:cNvSpPr txBox="1"/>
          <p:nvPr/>
        </p:nvSpPr>
        <p:spPr>
          <a:xfrm>
            <a:off x="5838687" y="2043096"/>
            <a:ext cx="120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AdminController</a:t>
            </a:r>
            <a:endParaRPr sz="400"/>
          </a:p>
        </p:txBody>
      </p:sp>
      <p:pic>
        <p:nvPicPr>
          <p:cNvPr id="22" name="Google Shape;3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9462" y="2366196"/>
            <a:ext cx="2845650" cy="7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329;p27"/>
          <p:cNvSpPr txBox="1"/>
          <p:nvPr/>
        </p:nvSpPr>
        <p:spPr>
          <a:xfrm>
            <a:off x="9537787" y="2079371"/>
            <a:ext cx="120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AdminServiceImpl</a:t>
            </a:r>
            <a:endParaRPr sz="900"/>
          </a:p>
        </p:txBody>
      </p:sp>
      <p:cxnSp>
        <p:nvCxnSpPr>
          <p:cNvPr id="30" name="Google Shape;330;p27"/>
          <p:cNvCxnSpPr>
            <a:stCxn id="20" idx="3"/>
            <a:endCxn id="22" idx="1"/>
          </p:cNvCxnSpPr>
          <p:nvPr/>
        </p:nvCxnSpPr>
        <p:spPr>
          <a:xfrm>
            <a:off x="8223312" y="2719934"/>
            <a:ext cx="496200" cy="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3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3312" y="3901546"/>
            <a:ext cx="3460625" cy="6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32;p27"/>
          <p:cNvSpPr txBox="1"/>
          <p:nvPr/>
        </p:nvSpPr>
        <p:spPr>
          <a:xfrm>
            <a:off x="9467955" y="3590882"/>
            <a:ext cx="1006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chemeClr val="dk1"/>
                </a:solidFill>
              </a:rPr>
              <a:t>AdminDaoImpl</a:t>
            </a:r>
            <a:endParaRPr sz="800" dirty="0"/>
          </a:p>
        </p:txBody>
      </p:sp>
      <p:pic>
        <p:nvPicPr>
          <p:cNvPr id="34" name="Google Shape;33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4612" y="5443046"/>
            <a:ext cx="5164249" cy="73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334;p27"/>
          <p:cNvCxnSpPr/>
          <p:nvPr/>
        </p:nvCxnSpPr>
        <p:spPr>
          <a:xfrm flipH="1">
            <a:off x="8684985" y="4586396"/>
            <a:ext cx="6826" cy="7258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335;p27"/>
          <p:cNvSpPr txBox="1"/>
          <p:nvPr/>
        </p:nvSpPr>
        <p:spPr>
          <a:xfrm>
            <a:off x="8719462" y="5069996"/>
            <a:ext cx="1006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/>
              <a:t>adminMapper</a:t>
            </a:r>
            <a:endParaRPr sz="9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9758912" y="4622783"/>
            <a:ext cx="0" cy="65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0501744" y="3187506"/>
            <a:ext cx="0" cy="65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oogle Shape;334;p27"/>
          <p:cNvCxnSpPr/>
          <p:nvPr/>
        </p:nvCxnSpPr>
        <p:spPr>
          <a:xfrm>
            <a:off x="9301351" y="3221346"/>
            <a:ext cx="0" cy="5746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3757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525" y="6372225"/>
            <a:ext cx="2276475" cy="485775"/>
          </a:xfrm>
          <a:prstGeom prst="rect">
            <a:avLst/>
          </a:prstGeom>
        </p:spPr>
      </p:pic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58458" y="2823410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</a:t>
            </a:r>
            <a:r>
              <a:rPr lang="en-US" altLang="ko-KR" sz="2400" spc="600" dirty="0" smtClean="0">
                <a:solidFill>
                  <a:schemeClr val="bg1"/>
                </a:solidFill>
              </a:rPr>
              <a:t>7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722072" y="3438435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기능 테스트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 테스트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57" y="831838"/>
            <a:ext cx="9113157" cy="60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0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777374" y="3438435"/>
            <a:ext cx="263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개 발 환 경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개발환경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617520" y="2632094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11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Apache Tomcat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v9.0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Oracle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Spring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 3.9.18</a:t>
            </a:r>
          </a:p>
          <a:p>
            <a:pPr algn="ctr"/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myBatis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HTML5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Script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JQuery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96072" y="2632094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 : Window 10 Pro</a:t>
            </a: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CPU : </a:t>
            </a:r>
            <a:r>
              <a: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Intel(R) Core(TM) i7-9700 CPU @ 3.00GHz   3.00 </a:t>
            </a:r>
            <a:r>
              <a:rPr lang="pt-BR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GHz</a:t>
            </a:r>
          </a:p>
          <a:p>
            <a:pPr algn="ctr"/>
            <a:r>
              <a:rPr lang="pt-BR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RAM : 16.0GB</a:t>
            </a:r>
          </a:p>
          <a:p>
            <a:pPr algn="ctr"/>
            <a:r>
              <a:rPr lang="pt-BR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64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비트 운영체제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74623" y="2632094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: Window 10 Pro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CPU : </a:t>
            </a:r>
            <a:r>
              <a: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Intel(R) Core(TM) i7-9700 CPU @ 3.00GHz   3.00 GHz</a:t>
            </a:r>
          </a:p>
          <a:p>
            <a:pPr algn="ctr"/>
            <a:r>
              <a: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 : 16.0GB</a:t>
            </a:r>
          </a:p>
          <a:p>
            <a:pPr algn="ctr"/>
            <a:r>
              <a:rPr lang="pt-BR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비트 운영체제</a:t>
            </a:r>
          </a:p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EF232-FA1B-8440-C01E-88DD8F64BC0B}"/>
              </a:ext>
            </a:extLst>
          </p:cNvPr>
          <p:cNvSpPr txBox="1"/>
          <p:nvPr/>
        </p:nvSpPr>
        <p:spPr>
          <a:xfrm>
            <a:off x="1721068" y="1723152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소프트웨어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5295237" y="1723152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하드웨어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71836-4B2A-080D-35A6-FC7CC5B9E7B7}"/>
              </a:ext>
            </a:extLst>
          </p:cNvPr>
          <p:cNvSpPr txBox="1"/>
          <p:nvPr/>
        </p:nvSpPr>
        <p:spPr>
          <a:xfrm>
            <a:off x="8775628" y="1723152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하드웨어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클라이언트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C578B9-BE39-4ED7-602D-599526FC3980}"/>
              </a:ext>
            </a:extLst>
          </p:cNvPr>
          <p:cNvCxnSpPr>
            <a:cxnSpLocks/>
          </p:cNvCxnSpPr>
          <p:nvPr/>
        </p:nvCxnSpPr>
        <p:spPr>
          <a:xfrm>
            <a:off x="1397261" y="1507737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75813" y="1507737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71DFEE-295C-635D-D79B-725F3B15FF7C}"/>
              </a:ext>
            </a:extLst>
          </p:cNvPr>
          <p:cNvCxnSpPr>
            <a:cxnSpLocks/>
          </p:cNvCxnSpPr>
          <p:nvPr/>
        </p:nvCxnSpPr>
        <p:spPr>
          <a:xfrm>
            <a:off x="8954364" y="1507737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</a:t>
            </a:r>
            <a:r>
              <a:rPr lang="en-US" altLang="ko-KR" sz="2400" spc="600" dirty="0" smtClean="0">
                <a:solidFill>
                  <a:schemeClr val="bg1"/>
                </a:solidFill>
              </a:rPr>
              <a:t>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245980" y="3438435"/>
            <a:ext cx="370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smtClean="0">
                <a:solidFill>
                  <a:schemeClr val="bg1"/>
                </a:solidFill>
              </a:rPr>
              <a:t>요구사항 정의서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요구사항 정의서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107622" y="3197301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내용을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입력하세요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94" y="898090"/>
            <a:ext cx="8950923" cy="555252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5" y="6543675"/>
            <a:ext cx="2238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1007</Words>
  <Application>Microsoft Office PowerPoint</Application>
  <PresentationFormat>와이드스크린</PresentationFormat>
  <Paragraphs>373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2" baseType="lpstr">
      <vt:lpstr>Pretendard</vt:lpstr>
      <vt:lpstr>Arial</vt:lpstr>
      <vt:lpstr>Pretendard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GreenArt</cp:lastModifiedBy>
  <cp:revision>76</cp:revision>
  <dcterms:created xsi:type="dcterms:W3CDTF">2022-12-21T02:15:26Z</dcterms:created>
  <dcterms:modified xsi:type="dcterms:W3CDTF">2023-07-03T08:50:03Z</dcterms:modified>
</cp:coreProperties>
</file>